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61" r:id="rId4"/>
    <p:sldId id="258" r:id="rId5"/>
    <p:sldId id="257" r:id="rId6"/>
    <p:sldId id="263" r:id="rId7"/>
    <p:sldId id="262" r:id="rId8"/>
    <p:sldId id="264" r:id="rId9"/>
    <p:sldId id="265" r:id="rId10"/>
    <p:sldId id="273" r:id="rId11"/>
    <p:sldId id="272" r:id="rId12"/>
    <p:sldId id="266" r:id="rId13"/>
    <p:sldId id="274" r:id="rId14"/>
    <p:sldId id="275" r:id="rId15"/>
    <p:sldId id="276" r:id="rId16"/>
    <p:sldId id="267" r:id="rId17"/>
    <p:sldId id="268" r:id="rId18"/>
    <p:sldId id="269" r:id="rId19"/>
    <p:sldId id="270" r:id="rId20"/>
    <p:sldId id="271" r:id="rId21"/>
    <p:sldId id="278" r:id="rId2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7792A5-C242-4F79-BE67-BE68EB2F1244}" v="1" dt="2023-12-28T13:43:08.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81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137788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297266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233013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8162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188724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369033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367445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307856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419840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16120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A02795-A16F-4175-8EF3-10A85617C78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390276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02795-A16F-4175-8EF3-10A85617C781}" type="datetimeFigureOut">
              <a:rPr kumimoji="1" lang="ja-JP" altLang="en-US" smtClean="0"/>
              <a:t>2024/1/24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512C4-B95E-4B64-BC85-DB986FF95AC7}" type="slidenum">
              <a:rPr kumimoji="1" lang="ja-JP" altLang="en-US" smtClean="0"/>
              <a:t>‹#›</a:t>
            </a:fld>
            <a:endParaRPr kumimoji="1" lang="ja-JP" altLang="en-US"/>
          </a:p>
        </p:txBody>
      </p:sp>
    </p:spTree>
    <p:extLst>
      <p:ext uri="{BB962C8B-B14F-4D97-AF65-F5344CB8AC3E}">
        <p14:creationId xmlns:p14="http://schemas.microsoft.com/office/powerpoint/2010/main" val="2431997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429692"/>
            <a:ext cx="9906000" cy="1107996"/>
          </a:xfrm>
          <a:prstGeom prst="rect">
            <a:avLst/>
          </a:prstGeom>
          <a:noFill/>
        </p:spPr>
        <p:txBody>
          <a:bodyPr wrap="square" rtlCol="0">
            <a:spAutoFit/>
          </a:bodyPr>
          <a:lstStyle/>
          <a:p>
            <a:pPr algn="ctr"/>
            <a:r>
              <a:rPr kumimoji="1" lang="ja-JP" altLang="en-US" sz="6600" dirty="0">
                <a:latin typeface="UD デジタル 教科書体 NP-B" panose="02020700000000000000" pitchFamily="18" charset="-128"/>
                <a:ea typeface="UD デジタル 教科書体 NP-B" panose="02020700000000000000" pitchFamily="18" charset="-128"/>
              </a:rPr>
              <a:t>空き家問題で探究学習</a:t>
            </a:r>
          </a:p>
        </p:txBody>
      </p:sp>
      <p:sp>
        <p:nvSpPr>
          <p:cNvPr id="5" name="テキスト ボックス 4"/>
          <p:cNvSpPr txBox="1"/>
          <p:nvPr/>
        </p:nvSpPr>
        <p:spPr>
          <a:xfrm>
            <a:off x="0" y="1021250"/>
            <a:ext cx="9906000" cy="523220"/>
          </a:xfrm>
          <a:prstGeom prst="rect">
            <a:avLst/>
          </a:prstGeom>
          <a:noFill/>
        </p:spPr>
        <p:txBody>
          <a:bodyPr wrap="square" rtlCol="0">
            <a:spAutoFit/>
          </a:bodyPr>
          <a:lstStyle/>
          <a:p>
            <a:pPr algn="ctr"/>
            <a:r>
              <a:rPr kumimoji="1" lang="ja-JP" altLang="en-US" sz="2800" dirty="0">
                <a:latin typeface="UD デジタル 教科書体 NP-B" panose="02020700000000000000" pitchFamily="18" charset="-128"/>
                <a:ea typeface="UD デジタル 教科書体 NP-B" panose="02020700000000000000" pitchFamily="18" charset="-128"/>
              </a:rPr>
              <a:t>主体的・対話的で深い学びを実現する</a:t>
            </a:r>
          </a:p>
        </p:txBody>
      </p:sp>
      <p:sp>
        <p:nvSpPr>
          <p:cNvPr id="6" name="テキスト ボックス 5"/>
          <p:cNvSpPr txBox="1"/>
          <p:nvPr/>
        </p:nvSpPr>
        <p:spPr>
          <a:xfrm>
            <a:off x="0" y="5624693"/>
            <a:ext cx="9906000" cy="523220"/>
          </a:xfrm>
          <a:prstGeom prst="rect">
            <a:avLst/>
          </a:prstGeom>
          <a:noFill/>
        </p:spPr>
        <p:txBody>
          <a:bodyPr wrap="square" rtlCol="0">
            <a:spAutoFit/>
          </a:bodyPr>
          <a:lstStyle/>
          <a:p>
            <a:pPr algn="ctr"/>
            <a:r>
              <a:rPr kumimoji="1" lang="ja-JP" altLang="en-US" sz="2800" dirty="0">
                <a:latin typeface="UD デジタル 教科書体 NP-B" panose="02020700000000000000" pitchFamily="18" charset="-128"/>
                <a:ea typeface="UD デジタル 教科書体 NP-B" panose="02020700000000000000" pitchFamily="18" charset="-128"/>
              </a:rPr>
              <a:t>指導者マニュアル</a:t>
            </a:r>
          </a:p>
        </p:txBody>
      </p:sp>
      <p:sp>
        <p:nvSpPr>
          <p:cNvPr id="7" name="テキスト ボックス 6"/>
          <p:cNvSpPr txBox="1"/>
          <p:nvPr/>
        </p:nvSpPr>
        <p:spPr>
          <a:xfrm>
            <a:off x="0" y="3899690"/>
            <a:ext cx="9906000" cy="646331"/>
          </a:xfrm>
          <a:prstGeom prst="rect">
            <a:avLst/>
          </a:prstGeom>
          <a:noFill/>
        </p:spPr>
        <p:txBody>
          <a:bodyPr wrap="square" rtlCol="0">
            <a:spAutoFit/>
          </a:bodyPr>
          <a:lstStyle/>
          <a:p>
            <a:pPr algn="ctr"/>
            <a:r>
              <a:rPr kumimoji="1" lang="ja-JP" altLang="en-US" sz="3600" dirty="0">
                <a:solidFill>
                  <a:srgbClr val="FF0000"/>
                </a:solidFill>
                <a:latin typeface="UD デジタル 教科書体 NP-B" panose="02020700000000000000" pitchFamily="18" charset="-128"/>
                <a:ea typeface="UD デジタル 教科書体 NP-B" panose="02020700000000000000" pitchFamily="18" charset="-128"/>
              </a:rPr>
              <a:t>～早期決断・適正管理に着目して～</a:t>
            </a:r>
          </a:p>
        </p:txBody>
      </p:sp>
    </p:spTree>
    <p:extLst>
      <p:ext uri="{BB962C8B-B14F-4D97-AF65-F5344CB8AC3E}">
        <p14:creationId xmlns:p14="http://schemas.microsoft.com/office/powerpoint/2010/main" val="3360614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空き家で探究学習③</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１　課題設定</a:t>
            </a:r>
          </a:p>
        </p:txBody>
      </p:sp>
      <p:sp>
        <p:nvSpPr>
          <p:cNvPr id="5" name="正方形/長方形 4"/>
          <p:cNvSpPr/>
          <p:nvPr/>
        </p:nvSpPr>
        <p:spPr>
          <a:xfrm>
            <a:off x="143690" y="1166024"/>
            <a:ext cx="7291583" cy="138499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3DA8B1F-7E8B-791B-70BC-7A0542CC0300}"/>
              </a:ext>
            </a:extLst>
          </p:cNvPr>
          <p:cNvSpPr txBox="1"/>
          <p:nvPr/>
        </p:nvSpPr>
        <p:spPr>
          <a:xfrm>
            <a:off x="143690" y="1179277"/>
            <a:ext cx="7563394" cy="1384995"/>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「空き家について知ろう！」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課題を設定するために、専門家から空き家についての話を聞く。</a:t>
            </a:r>
            <a:endParaRPr lang="en-US" altLang="ja-JP" sz="2800" dirty="0">
              <a:latin typeface="UD デジタル 教科書体 NP-R" panose="02020400000000000000" pitchFamily="18" charset="-128"/>
              <a:ea typeface="UD デジタル 教科書体 NP-R" panose="02020400000000000000" pitchFamily="18" charset="-128"/>
            </a:endParaRPr>
          </a:p>
        </p:txBody>
      </p:sp>
      <p:pic>
        <p:nvPicPr>
          <p:cNvPr id="1026" name="Picture 2" descr="北山大志郎"/>
          <p:cNvPicPr>
            <a:picLocks noChangeAspect="1" noChangeArrowheads="1"/>
          </p:cNvPicPr>
          <p:nvPr/>
        </p:nvPicPr>
        <p:blipFill rotWithShape="1">
          <a:blip r:embed="rId2">
            <a:extLst>
              <a:ext uri="{28A0092B-C50C-407E-A947-70E740481C1C}">
                <a14:useLocalDpi xmlns:a14="http://schemas.microsoft.com/office/drawing/2010/main" val="0"/>
              </a:ext>
            </a:extLst>
          </a:blip>
          <a:srcRect l="16799" t="16585" r="40007" b="11962"/>
          <a:stretch/>
        </p:blipFill>
        <p:spPr bwMode="auto">
          <a:xfrm flipH="1">
            <a:off x="7707084" y="18807"/>
            <a:ext cx="2103120" cy="2320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53DA8B1F-7E8B-791B-70BC-7A0542CC0300}"/>
              </a:ext>
            </a:extLst>
          </p:cNvPr>
          <p:cNvSpPr txBox="1"/>
          <p:nvPr/>
        </p:nvSpPr>
        <p:spPr>
          <a:xfrm>
            <a:off x="0" y="2517769"/>
            <a:ext cx="6531427" cy="584775"/>
          </a:xfrm>
          <a:prstGeom prst="rect">
            <a:avLst/>
          </a:prstGeom>
          <a:noFill/>
        </p:spPr>
        <p:txBody>
          <a:bodyPr wrap="square">
            <a:spAutoFit/>
          </a:bodyPr>
          <a:lstStyle/>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北山さんの話の中心は</a:t>
            </a:r>
            <a:r>
              <a:rPr lang="en-US" altLang="ja-JP" sz="3200" dirty="0">
                <a:solidFill>
                  <a:srgbClr val="3E3E3E"/>
                </a:solidFill>
                <a:latin typeface="UD デジタル 教科書体 NP-R" panose="02020400000000000000" pitchFamily="18" charset="-128"/>
                <a:ea typeface="UD デジタル 教科書体 NP-R" panose="02020400000000000000" pitchFamily="18" charset="-128"/>
              </a:rPr>
              <a:t>…</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a:extLst>
              <a:ext uri="{FF2B5EF4-FFF2-40B4-BE49-F238E27FC236}">
                <a16:creationId xmlns:a16="http://schemas.microsoft.com/office/drawing/2014/main" id="{53DA8B1F-7E8B-791B-70BC-7A0542CC0300}"/>
              </a:ext>
            </a:extLst>
          </p:cNvPr>
          <p:cNvSpPr txBox="1"/>
          <p:nvPr/>
        </p:nvSpPr>
        <p:spPr>
          <a:xfrm>
            <a:off x="0" y="3102544"/>
            <a:ext cx="9906000" cy="1569660"/>
          </a:xfrm>
          <a:prstGeom prst="rect">
            <a:avLst/>
          </a:prstGeom>
          <a:solidFill>
            <a:schemeClr val="accent4">
              <a:lumMod val="20000"/>
              <a:lumOff val="80000"/>
            </a:schemeClr>
          </a:solidFill>
          <a:ln>
            <a:solidFill>
              <a:schemeClr val="accent4">
                <a:lumMod val="20000"/>
                <a:lumOff val="80000"/>
              </a:schemeClr>
            </a:solidFill>
          </a:ln>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空き家の持ち主の方へ</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●「早期決断」を早くしてほしい！</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●空き家の管理をしてほしい！</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p:txBody>
      </p:sp>
      <p:sp>
        <p:nvSpPr>
          <p:cNvPr id="18" name="テキスト ボックス 17">
            <a:extLst>
              <a:ext uri="{FF2B5EF4-FFF2-40B4-BE49-F238E27FC236}">
                <a16:creationId xmlns:a16="http://schemas.microsoft.com/office/drawing/2014/main" id="{53DA8B1F-7E8B-791B-70BC-7A0542CC0300}"/>
              </a:ext>
            </a:extLst>
          </p:cNvPr>
          <p:cNvSpPr txBox="1"/>
          <p:nvPr/>
        </p:nvSpPr>
        <p:spPr>
          <a:xfrm>
            <a:off x="-1" y="4743150"/>
            <a:ext cx="6531427" cy="584775"/>
          </a:xfrm>
          <a:prstGeom prst="rect">
            <a:avLst/>
          </a:prstGeom>
          <a:noFill/>
        </p:spPr>
        <p:txBody>
          <a:bodyPr wrap="square">
            <a:spAutoFit/>
          </a:bodyPr>
          <a:lstStyle/>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なぜなら</a:t>
            </a:r>
            <a:r>
              <a:rPr lang="en-US" altLang="ja-JP" sz="3200" dirty="0">
                <a:solidFill>
                  <a:srgbClr val="3E3E3E"/>
                </a:solidFill>
                <a:latin typeface="UD デジタル 教科書体 NP-R" panose="02020400000000000000" pitchFamily="18" charset="-128"/>
                <a:ea typeface="UD デジタル 教科書体 NP-R" panose="02020400000000000000" pitchFamily="18" charset="-128"/>
              </a:rPr>
              <a:t>…</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a:extLst>
              <a:ext uri="{FF2B5EF4-FFF2-40B4-BE49-F238E27FC236}">
                <a16:creationId xmlns:a16="http://schemas.microsoft.com/office/drawing/2014/main" id="{53DA8B1F-7E8B-791B-70BC-7A0542CC0300}"/>
              </a:ext>
            </a:extLst>
          </p:cNvPr>
          <p:cNvSpPr txBox="1"/>
          <p:nvPr/>
        </p:nvSpPr>
        <p:spPr>
          <a:xfrm>
            <a:off x="0" y="5288340"/>
            <a:ext cx="9906000" cy="1384995"/>
          </a:xfrm>
          <a:prstGeom prst="rect">
            <a:avLst/>
          </a:prstGeom>
          <a:solidFill>
            <a:schemeClr val="accent6">
              <a:lumMod val="20000"/>
              <a:lumOff val="80000"/>
            </a:schemeClr>
          </a:solidFill>
          <a:ln>
            <a:solidFill>
              <a:schemeClr val="accent6">
                <a:lumMod val="20000"/>
                <a:lumOff val="80000"/>
              </a:schemeClr>
            </a:solidFill>
          </a:ln>
        </p:spPr>
        <p:txBody>
          <a:bodyPr wrap="square">
            <a:spAutoFit/>
          </a:bodyPr>
          <a:lstStyle/>
          <a:p>
            <a:r>
              <a:rPr lang="ja-JP" altLang="en-US" sz="2800" dirty="0">
                <a:solidFill>
                  <a:srgbClr val="3E3E3E"/>
                </a:solidFill>
                <a:latin typeface="UD デジタル 教科書体 NP-R" panose="02020400000000000000" pitchFamily="18" charset="-128"/>
                <a:ea typeface="UD デジタル 教科書体 NP-R" panose="02020400000000000000" pitchFamily="18" charset="-128"/>
              </a:rPr>
              <a:t>　・家は放置すると早くて１年でダメになる</a:t>
            </a:r>
            <a:endParaRPr lang="en-US" altLang="ja-JP" sz="28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2800" dirty="0">
                <a:solidFill>
                  <a:srgbClr val="3E3E3E"/>
                </a:solidFill>
                <a:latin typeface="UD デジタル 教科書体 NP-R" panose="02020400000000000000" pitchFamily="18" charset="-128"/>
                <a:ea typeface="UD デジタル 教科書体 NP-R" panose="02020400000000000000" pitchFamily="18" charset="-128"/>
              </a:rPr>
              <a:t>　・誰かにしてもらう（利活用）なら、３～５年で決める</a:t>
            </a:r>
            <a:endParaRPr lang="en-US" altLang="ja-JP" sz="28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2800" dirty="0">
                <a:solidFill>
                  <a:srgbClr val="3E3E3E"/>
                </a:solidFill>
                <a:latin typeface="UD デジタル 教科書体 NP-R" panose="02020400000000000000" pitchFamily="18" charset="-128"/>
                <a:ea typeface="UD デジタル 教科書体 NP-R" panose="02020400000000000000" pitchFamily="18" charset="-128"/>
              </a:rPr>
              <a:t>　・正しく管理すれば老朽化は防げる</a:t>
            </a:r>
            <a:endParaRPr lang="en-US" altLang="ja-JP" sz="2800" dirty="0">
              <a:solidFill>
                <a:srgbClr val="3E3E3E"/>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92416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3DA8B1F-7E8B-791B-70BC-7A0542CC0300}"/>
              </a:ext>
            </a:extLst>
          </p:cNvPr>
          <p:cNvSpPr txBox="1"/>
          <p:nvPr/>
        </p:nvSpPr>
        <p:spPr>
          <a:xfrm>
            <a:off x="143690" y="1179277"/>
            <a:ext cx="7531728" cy="1384995"/>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「空き家について知ろう！」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課題を設定するために、専門家から空き家についての話を聞く。</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空き家で探究学習③</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１　課題設定</a:t>
            </a:r>
          </a:p>
        </p:txBody>
      </p:sp>
      <p:sp>
        <p:nvSpPr>
          <p:cNvPr id="5" name="正方形/長方形 4"/>
          <p:cNvSpPr/>
          <p:nvPr/>
        </p:nvSpPr>
        <p:spPr>
          <a:xfrm>
            <a:off x="143690" y="1166024"/>
            <a:ext cx="7383946" cy="138499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北山大志郎"/>
          <p:cNvPicPr>
            <a:picLocks noChangeAspect="1" noChangeArrowheads="1"/>
          </p:cNvPicPr>
          <p:nvPr/>
        </p:nvPicPr>
        <p:blipFill rotWithShape="1">
          <a:blip r:embed="rId2">
            <a:extLst>
              <a:ext uri="{28A0092B-C50C-407E-A947-70E740481C1C}">
                <a14:useLocalDpi xmlns:a14="http://schemas.microsoft.com/office/drawing/2010/main" val="0"/>
              </a:ext>
            </a:extLst>
          </a:blip>
          <a:srcRect l="16799" t="16585" r="40007" b="11962"/>
          <a:stretch/>
        </p:blipFill>
        <p:spPr bwMode="auto">
          <a:xfrm flipH="1">
            <a:off x="7802880" y="18807"/>
            <a:ext cx="2103120" cy="2320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53DA8B1F-7E8B-791B-70BC-7A0542CC0300}"/>
              </a:ext>
            </a:extLst>
          </p:cNvPr>
          <p:cNvSpPr txBox="1"/>
          <p:nvPr/>
        </p:nvSpPr>
        <p:spPr>
          <a:xfrm>
            <a:off x="0" y="4703342"/>
            <a:ext cx="9906000" cy="1569660"/>
          </a:xfrm>
          <a:prstGeom prst="rect">
            <a:avLst/>
          </a:prstGeom>
          <a:solidFill>
            <a:schemeClr val="accent5">
              <a:lumMod val="40000"/>
              <a:lumOff val="60000"/>
            </a:schemeClr>
          </a:solidFill>
        </p:spPr>
        <p:txBody>
          <a:bodyPr wrap="square">
            <a:spAutoFit/>
          </a:bodyPr>
          <a:lstStyle/>
          <a:p>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課題設定</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「早期決断」「正しい管理」という空き家問題を</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解決するために、できることを考えよう！</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a:extLst>
              <a:ext uri="{FF2B5EF4-FFF2-40B4-BE49-F238E27FC236}">
                <a16:creationId xmlns:a16="http://schemas.microsoft.com/office/drawing/2014/main" id="{53DA8B1F-7E8B-791B-70BC-7A0542CC0300}"/>
              </a:ext>
            </a:extLst>
          </p:cNvPr>
          <p:cNvSpPr txBox="1"/>
          <p:nvPr/>
        </p:nvSpPr>
        <p:spPr>
          <a:xfrm>
            <a:off x="0" y="2657685"/>
            <a:ext cx="9906000" cy="1569660"/>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北山さんのお話を聞いて</a:t>
            </a:r>
            <a:r>
              <a:rPr lang="en-US" altLang="ja-JP" sz="3200" dirty="0">
                <a:solidFill>
                  <a:srgbClr val="0070C0"/>
                </a:solidFill>
                <a:latin typeface="UD デジタル 教科書体 NP-R" panose="02020400000000000000" pitchFamily="18" charset="-128"/>
                <a:ea typeface="UD デジタル 教科書体 NP-R" panose="02020400000000000000" pitchFamily="18" charset="-128"/>
              </a:rPr>
              <a:t>…</a:t>
            </a: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さらに調べたいこと、解決したいことを出し合い、課題を設定しましょう。</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7D451BC0-EAA2-ACF6-71C3-36A0B922B74D}"/>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空き家探求学習ワークシート①</a:t>
            </a:r>
          </a:p>
        </p:txBody>
      </p:sp>
    </p:spTree>
    <p:extLst>
      <p:ext uri="{BB962C8B-B14F-4D97-AF65-F5344CB8AC3E}">
        <p14:creationId xmlns:p14="http://schemas.microsoft.com/office/powerpoint/2010/main" val="27198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２　情報収集</a:t>
            </a:r>
          </a:p>
        </p:txBody>
      </p:sp>
      <p:sp>
        <p:nvSpPr>
          <p:cNvPr id="5" name="正方形/長方形 4"/>
          <p:cNvSpPr/>
          <p:nvPr/>
        </p:nvSpPr>
        <p:spPr>
          <a:xfrm>
            <a:off x="143690" y="1166024"/>
            <a:ext cx="7485546"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143690" y="1166024"/>
            <a:ext cx="7659190" cy="954107"/>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「課題について調査しよう！」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課題について地域の方の意識や実態を調べる。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53DA8B1F-7E8B-791B-70BC-7A0542CC0300}"/>
              </a:ext>
            </a:extLst>
          </p:cNvPr>
          <p:cNvSpPr txBox="1"/>
          <p:nvPr/>
        </p:nvSpPr>
        <p:spPr>
          <a:xfrm>
            <a:off x="0" y="2591514"/>
            <a:ext cx="9906000" cy="58477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専門家の話を聞いた上で</a:t>
            </a:r>
            <a:r>
              <a:rPr lang="en-US" altLang="ja-JP" sz="3200" dirty="0">
                <a:solidFill>
                  <a:srgbClr val="0070C0"/>
                </a:solidFill>
                <a:latin typeface="UD デジタル 教科書体 NP-R" panose="02020400000000000000" pitchFamily="18" charset="-128"/>
                <a:ea typeface="UD デジタル 教科書体 NP-R" panose="02020400000000000000" pitchFamily="18" charset="-128"/>
              </a:rPr>
              <a:t>…</a:t>
            </a:r>
          </a:p>
        </p:txBody>
      </p:sp>
      <p:sp>
        <p:nvSpPr>
          <p:cNvPr id="9" name="角丸四角形吹き出し 8"/>
          <p:cNvSpPr/>
          <p:nvPr/>
        </p:nvSpPr>
        <p:spPr>
          <a:xfrm>
            <a:off x="1715597" y="4894657"/>
            <a:ext cx="7206334" cy="575478"/>
          </a:xfrm>
          <a:prstGeom prst="wedgeRoundRectCallout">
            <a:avLst>
              <a:gd name="adj1" fmla="val -40533"/>
              <a:gd name="adj2" fmla="val 78490"/>
              <a:gd name="adj3" fmla="val 16667"/>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地域の方は、どのように考えているのだろうか？</a:t>
            </a:r>
          </a:p>
        </p:txBody>
      </p:sp>
      <p:sp>
        <p:nvSpPr>
          <p:cNvPr id="10" name="角丸四角形吹き出し 9"/>
          <p:cNvSpPr/>
          <p:nvPr/>
        </p:nvSpPr>
        <p:spPr>
          <a:xfrm>
            <a:off x="352705" y="3211357"/>
            <a:ext cx="6544483" cy="575478"/>
          </a:xfrm>
          <a:prstGeom prst="wedgeRoundRectCallout">
            <a:avLst>
              <a:gd name="adj1" fmla="val -40533"/>
              <a:gd name="adj2" fmla="val 78490"/>
              <a:gd name="adj3" fmla="val 16667"/>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自分たちの地域の現状は、どうだろうか？</a:t>
            </a:r>
          </a:p>
        </p:txBody>
      </p:sp>
      <p:sp>
        <p:nvSpPr>
          <p:cNvPr id="11" name="テキスト ボックス 10">
            <a:extLst>
              <a:ext uri="{FF2B5EF4-FFF2-40B4-BE49-F238E27FC236}">
                <a16:creationId xmlns:a16="http://schemas.microsoft.com/office/drawing/2014/main" id="{53DA8B1F-7E8B-791B-70BC-7A0542CC0300}"/>
              </a:ext>
            </a:extLst>
          </p:cNvPr>
          <p:cNvSpPr txBox="1"/>
          <p:nvPr/>
        </p:nvSpPr>
        <p:spPr>
          <a:xfrm>
            <a:off x="2518962" y="3896038"/>
            <a:ext cx="7387038" cy="523220"/>
          </a:xfrm>
          <a:prstGeom prst="rect">
            <a:avLst/>
          </a:prstGeom>
          <a:noFill/>
        </p:spPr>
        <p:txBody>
          <a:bodyPr wrap="square">
            <a:spAutoFit/>
          </a:bodyPr>
          <a:lstStyle/>
          <a:p>
            <a:r>
              <a:rPr lang="ja-JP" altLang="en-US" sz="2800" dirty="0">
                <a:latin typeface="UD デジタル 教科書体 NP-R" panose="02020400000000000000" pitchFamily="18" charset="-128"/>
                <a:ea typeface="UD デジタル 教科書体 NP-R" panose="02020400000000000000" pitchFamily="18" charset="-128"/>
              </a:rPr>
              <a:t>→空き家調査をして、空き家マップを作ろう</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53DA8B1F-7E8B-791B-70BC-7A0542CC0300}"/>
              </a:ext>
            </a:extLst>
          </p:cNvPr>
          <p:cNvSpPr txBox="1"/>
          <p:nvPr/>
        </p:nvSpPr>
        <p:spPr>
          <a:xfrm>
            <a:off x="2518962" y="5792014"/>
            <a:ext cx="7387038" cy="954107"/>
          </a:xfrm>
          <a:prstGeom prst="rect">
            <a:avLst/>
          </a:prstGeom>
          <a:noFill/>
        </p:spPr>
        <p:txBody>
          <a:bodyPr wrap="square">
            <a:spAutoFit/>
          </a:bodyPr>
          <a:lstStyle/>
          <a:p>
            <a:r>
              <a:rPr lang="ja-JP" altLang="en-US" sz="2800" dirty="0">
                <a:latin typeface="UD デジタル 教科書体 NP-R" panose="02020400000000000000" pitchFamily="18" charset="-128"/>
                <a:ea typeface="UD デジタル 教科書体 NP-R" panose="02020400000000000000" pitchFamily="18" charset="-128"/>
              </a:rPr>
              <a:t>→地域の方は、家の行く末をどれくらい考え</a:t>
            </a:r>
            <a:endParaRPr lang="en-US" altLang="ja-JP" sz="2800" dirty="0">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　</a:t>
            </a:r>
            <a:r>
              <a:rPr lang="ja-JP" altLang="en-US" sz="2800" dirty="0" err="1">
                <a:latin typeface="UD デジタル 教科書体 NP-R" panose="02020400000000000000" pitchFamily="18" charset="-128"/>
                <a:ea typeface="UD デジタル 教科書体 NP-R" panose="02020400000000000000" pitchFamily="18" charset="-128"/>
              </a:rPr>
              <a:t>て</a:t>
            </a:r>
            <a:r>
              <a:rPr lang="ja-JP" altLang="en-US" sz="2800" dirty="0">
                <a:latin typeface="UD デジタル 教科書体 NP-R" panose="02020400000000000000" pitchFamily="18" charset="-128"/>
                <a:ea typeface="UD デジタル 教科書体 NP-R" panose="02020400000000000000" pitchFamily="18" charset="-128"/>
              </a:rPr>
              <a:t>いるかインタビューしよう</a:t>
            </a:r>
            <a:endParaRPr lang="en-US" altLang="ja-JP" sz="2800" dirty="0">
              <a:latin typeface="UD デジタル 教科書体 NP-R" panose="02020400000000000000" pitchFamily="18" charset="-128"/>
              <a:ea typeface="UD デジタル 教科書体 NP-R" panose="02020400000000000000" pitchFamily="18" charset="-128"/>
            </a:endParaRPr>
          </a:p>
        </p:txBody>
      </p:sp>
      <p:pic>
        <p:nvPicPr>
          <p:cNvPr id="13" name="Picture 2" descr="北山大志郎"/>
          <p:cNvPicPr>
            <a:picLocks noChangeAspect="1" noChangeArrowheads="1"/>
          </p:cNvPicPr>
          <p:nvPr/>
        </p:nvPicPr>
        <p:blipFill rotWithShape="1">
          <a:blip r:embed="rId2">
            <a:extLst>
              <a:ext uri="{28A0092B-C50C-407E-A947-70E740481C1C}">
                <a14:useLocalDpi xmlns:a14="http://schemas.microsoft.com/office/drawing/2010/main" val="0"/>
              </a:ext>
            </a:extLst>
          </a:blip>
          <a:srcRect l="16799" t="16585" r="40007" b="11962"/>
          <a:stretch/>
        </p:blipFill>
        <p:spPr bwMode="auto">
          <a:xfrm flipH="1">
            <a:off x="7802880" y="65661"/>
            <a:ext cx="2103120" cy="2320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425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２　情報収集</a:t>
            </a:r>
          </a:p>
        </p:txBody>
      </p:sp>
      <p:sp>
        <p:nvSpPr>
          <p:cNvPr id="5" name="正方形/長方形 4"/>
          <p:cNvSpPr/>
          <p:nvPr/>
        </p:nvSpPr>
        <p:spPr>
          <a:xfrm>
            <a:off x="143690" y="1166024"/>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143690" y="1166024"/>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「空き家について調査しよう！」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課題について地域の方の意識や実態</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を調べる。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53DA8B1F-7E8B-791B-70BC-7A0542CC0300}"/>
              </a:ext>
            </a:extLst>
          </p:cNvPr>
          <p:cNvSpPr txBox="1"/>
          <p:nvPr/>
        </p:nvSpPr>
        <p:spPr>
          <a:xfrm>
            <a:off x="4739649" y="536028"/>
            <a:ext cx="5151120" cy="58477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調査１</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53DA8B1F-7E8B-791B-70BC-7A0542CC0300}"/>
              </a:ext>
            </a:extLst>
          </p:cNvPr>
          <p:cNvSpPr txBox="1"/>
          <p:nvPr/>
        </p:nvSpPr>
        <p:spPr>
          <a:xfrm>
            <a:off x="4870277" y="1104469"/>
            <a:ext cx="5020491" cy="1077218"/>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身近な地域の空き家は、どんな状態なのだろう？</a:t>
            </a:r>
            <a:endParaRPr lang="en-US" altLang="ja-JP" sz="3200" dirty="0">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a:extLst>
              <a:ext uri="{FF2B5EF4-FFF2-40B4-BE49-F238E27FC236}">
                <a16:creationId xmlns:a16="http://schemas.microsoft.com/office/drawing/2014/main" id="{53DA8B1F-7E8B-791B-70BC-7A0542CC0300}"/>
              </a:ext>
            </a:extLst>
          </p:cNvPr>
          <p:cNvSpPr txBox="1"/>
          <p:nvPr/>
        </p:nvSpPr>
        <p:spPr>
          <a:xfrm>
            <a:off x="0" y="2488518"/>
            <a:ext cx="9890768" cy="4031873"/>
          </a:xfrm>
          <a:prstGeom prst="rect">
            <a:avLst/>
          </a:prstGeom>
          <a:noFill/>
        </p:spPr>
        <p:txBody>
          <a:bodyPr wrap="square">
            <a:spAutoFit/>
          </a:bodyPr>
          <a:lstStyle/>
          <a:p>
            <a:r>
              <a:rPr lang="en-US" altLang="ja-JP" sz="3200" dirty="0">
                <a:latin typeface="UD デジタル 教科書体 NP-R" panose="02020400000000000000" pitchFamily="18" charset="-128"/>
                <a:ea typeface="UD デジタル 教科書体 NP-R" panose="02020400000000000000" pitchFamily="18" charset="-128"/>
              </a:rPr>
              <a:t>【</a:t>
            </a:r>
            <a:r>
              <a:rPr lang="ja-JP" altLang="en-US" sz="3200" dirty="0">
                <a:latin typeface="UD デジタル 教科書体 NP-R" panose="02020400000000000000" pitchFamily="18" charset="-128"/>
                <a:ea typeface="UD デジタル 教科書体 NP-R" panose="02020400000000000000" pitchFamily="18" charset="-128"/>
              </a:rPr>
              <a:t>調査方法</a:t>
            </a:r>
            <a:r>
              <a:rPr lang="en-US" altLang="ja-JP" sz="3200" dirty="0">
                <a:latin typeface="UD デジタル 教科書体 NP-R" panose="02020400000000000000" pitchFamily="18" charset="-128"/>
                <a:ea typeface="UD デジタル 教科書体 NP-R" panose="02020400000000000000" pitchFamily="18" charset="-128"/>
              </a:rPr>
              <a:t>】</a:t>
            </a:r>
          </a:p>
          <a:p>
            <a:r>
              <a:rPr lang="ja-JP" altLang="en-US" sz="3200" dirty="0">
                <a:latin typeface="UD デジタル 教科書体 NP-R" panose="02020400000000000000" pitchFamily="18" charset="-128"/>
                <a:ea typeface="UD デジタル 教科書体 NP-R" panose="02020400000000000000" pitchFamily="18" charset="-128"/>
              </a:rPr>
              <a:t>　①調査エリアを決める。</a:t>
            </a:r>
            <a:endParaRPr lang="en-US" altLang="ja-JP" sz="3200" dirty="0">
              <a:latin typeface="UD デジタル 教科書体 NP-R" panose="02020400000000000000" pitchFamily="18" charset="-128"/>
              <a:ea typeface="UD デジタル 教科書体 NP-R" panose="02020400000000000000" pitchFamily="18" charset="-128"/>
            </a:endParaRPr>
          </a:p>
          <a:p>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②調査に出かけ、空き家を３段階にランク分け</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する。</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a:t>
            </a:r>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使える</a:t>
            </a:r>
            <a:r>
              <a:rPr lang="ja-JP" altLang="en-US" sz="3200" dirty="0">
                <a:latin typeface="UD デジタル 教科書体 NP-R" panose="02020400000000000000" pitchFamily="18" charset="-128"/>
                <a:ea typeface="UD デジタル 教科書体 NP-R" panose="02020400000000000000" pitchFamily="18" charset="-128"/>
              </a:rPr>
              <a:t>・</a:t>
            </a:r>
            <a:r>
              <a:rPr lang="ja-JP" altLang="en-US" sz="3200" dirty="0">
                <a:solidFill>
                  <a:srgbClr val="FFC000"/>
                </a:solidFill>
                <a:latin typeface="UD デジタル 教科書体 NP-R" panose="02020400000000000000" pitchFamily="18" charset="-128"/>
                <a:ea typeface="UD デジタル 教科書体 NP-R" panose="02020400000000000000" pitchFamily="18" charset="-128"/>
              </a:rPr>
              <a:t>使えそうにない</a:t>
            </a:r>
            <a:r>
              <a:rPr lang="ja-JP" altLang="en-US" sz="3200" dirty="0">
                <a:latin typeface="UD デジタル 教科書体 NP-R" panose="02020400000000000000" pitchFamily="18" charset="-128"/>
                <a:ea typeface="UD デジタル 教科書体 NP-R" panose="02020400000000000000" pitchFamily="18" charset="-128"/>
              </a:rPr>
              <a:t>・</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絶対使えない</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③地図上に３色のシールを貼っていく。</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32CD4A80-6CF3-B468-149A-CEB92F803F44}"/>
              </a:ext>
            </a:extLst>
          </p:cNvPr>
          <p:cNvSpPr txBox="1"/>
          <p:nvPr/>
        </p:nvSpPr>
        <p:spPr>
          <a:xfrm>
            <a:off x="5627077" y="6396335"/>
            <a:ext cx="4274480" cy="400110"/>
          </a:xfrm>
          <a:prstGeom prst="rect">
            <a:avLst/>
          </a:prstGeom>
          <a:noFill/>
        </p:spPr>
        <p:txBody>
          <a:bodyPr wrap="square" rtlCol="0">
            <a:spAutoFit/>
          </a:bodyPr>
          <a:lstStyle/>
          <a:p>
            <a:pPr algn="r"/>
            <a:r>
              <a:rPr kumimoji="1" lang="ja-JP" altLang="en-US" sz="2000" dirty="0"/>
              <a:t>空き家探求学習ワークシート②、③</a:t>
            </a:r>
          </a:p>
        </p:txBody>
      </p:sp>
    </p:spTree>
    <p:extLst>
      <p:ext uri="{BB962C8B-B14F-4D97-AF65-F5344CB8AC3E}">
        <p14:creationId xmlns:p14="http://schemas.microsoft.com/office/powerpoint/2010/main" val="404618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２　情報収集</a:t>
            </a:r>
          </a:p>
        </p:txBody>
      </p:sp>
      <p:sp>
        <p:nvSpPr>
          <p:cNvPr id="5" name="正方形/長方形 4"/>
          <p:cNvSpPr/>
          <p:nvPr/>
        </p:nvSpPr>
        <p:spPr>
          <a:xfrm>
            <a:off x="143690" y="1166024"/>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143690" y="1166024"/>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「空き家について調査しよう！」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課題について地域の方の意識や実態</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を調べる。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53DA8B1F-7E8B-791B-70BC-7A0542CC0300}"/>
              </a:ext>
            </a:extLst>
          </p:cNvPr>
          <p:cNvSpPr txBox="1"/>
          <p:nvPr/>
        </p:nvSpPr>
        <p:spPr>
          <a:xfrm>
            <a:off x="4739649" y="47932"/>
            <a:ext cx="5151120" cy="58477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調査２</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53DA8B1F-7E8B-791B-70BC-7A0542CC0300}"/>
              </a:ext>
            </a:extLst>
          </p:cNvPr>
          <p:cNvSpPr txBox="1"/>
          <p:nvPr/>
        </p:nvSpPr>
        <p:spPr>
          <a:xfrm>
            <a:off x="4870277" y="616373"/>
            <a:ext cx="5020491" cy="1569660"/>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地域の方は、家の行く末をどのように考えているのだろうか？</a:t>
            </a:r>
          </a:p>
        </p:txBody>
      </p:sp>
      <p:sp>
        <p:nvSpPr>
          <p:cNvPr id="15" name="テキスト ボックス 14">
            <a:extLst>
              <a:ext uri="{FF2B5EF4-FFF2-40B4-BE49-F238E27FC236}">
                <a16:creationId xmlns:a16="http://schemas.microsoft.com/office/drawing/2014/main" id="{53DA8B1F-7E8B-791B-70BC-7A0542CC0300}"/>
              </a:ext>
            </a:extLst>
          </p:cNvPr>
          <p:cNvSpPr txBox="1"/>
          <p:nvPr/>
        </p:nvSpPr>
        <p:spPr>
          <a:xfrm>
            <a:off x="0" y="2364462"/>
            <a:ext cx="9890768" cy="4493538"/>
          </a:xfrm>
          <a:prstGeom prst="rect">
            <a:avLst/>
          </a:prstGeom>
          <a:noFill/>
        </p:spPr>
        <p:txBody>
          <a:bodyPr wrap="square">
            <a:spAutoFit/>
          </a:bodyPr>
          <a:lstStyle/>
          <a:p>
            <a:r>
              <a:rPr lang="en-US" altLang="ja-JP" sz="3200" dirty="0">
                <a:latin typeface="UD デジタル 教科書体 NP-R" panose="02020400000000000000" pitchFamily="18" charset="-128"/>
                <a:ea typeface="UD デジタル 教科書体 NP-R" panose="02020400000000000000" pitchFamily="18" charset="-128"/>
              </a:rPr>
              <a:t>【</a:t>
            </a:r>
            <a:r>
              <a:rPr lang="ja-JP" altLang="en-US" sz="3200" dirty="0">
                <a:latin typeface="UD デジタル 教科書体 NP-R" panose="02020400000000000000" pitchFamily="18" charset="-128"/>
                <a:ea typeface="UD デジタル 教科書体 NP-R" panose="02020400000000000000" pitchFamily="18" charset="-128"/>
              </a:rPr>
              <a:t>調査方法</a:t>
            </a:r>
            <a:r>
              <a:rPr lang="en-US" altLang="ja-JP" sz="3200" dirty="0">
                <a:latin typeface="UD デジタル 教科書体 NP-R" panose="02020400000000000000" pitchFamily="18" charset="-128"/>
                <a:ea typeface="UD デジタル 教科書体 NP-R" panose="02020400000000000000" pitchFamily="18" charset="-128"/>
              </a:rPr>
              <a:t>】</a:t>
            </a:r>
          </a:p>
          <a:p>
            <a:r>
              <a:rPr lang="ja-JP" altLang="en-US" sz="3200" dirty="0">
                <a:latin typeface="UD デジタル 教科書体 NP-R" panose="02020400000000000000" pitchFamily="18" charset="-128"/>
                <a:ea typeface="UD デジタル 教科書体 NP-R" panose="02020400000000000000" pitchFamily="18" charset="-128"/>
              </a:rPr>
              <a:t>　①調査エリアを決める。（調査１と同じ範囲）</a:t>
            </a:r>
            <a:endParaRPr lang="en-US" altLang="ja-JP" sz="3200" dirty="0">
              <a:latin typeface="UD デジタル 教科書体 NP-R" panose="02020400000000000000" pitchFamily="18" charset="-128"/>
              <a:ea typeface="UD デジタル 教科書体 NP-R" panose="02020400000000000000" pitchFamily="18" charset="-128"/>
            </a:endParaRPr>
          </a:p>
          <a:p>
            <a:endParaRPr lang="en-US" altLang="ja-JP" sz="16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②調査に出かけ、インタビューする。</a:t>
            </a:r>
            <a:endParaRPr lang="en-US" altLang="ja-JP" sz="32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a:t>
            </a:r>
            <a:r>
              <a:rPr lang="en-US" altLang="ja-JP" sz="3200" dirty="0">
                <a:solidFill>
                  <a:srgbClr val="FF0000"/>
                </a:solidFill>
                <a:latin typeface="UD デジタル 教科書体 NP-R" panose="02020400000000000000" pitchFamily="18" charset="-128"/>
                <a:ea typeface="UD デジタル 教科書体 NP-R" panose="02020400000000000000" pitchFamily="18" charset="-128"/>
              </a:rPr>
              <a:t>Q</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．家の行く末について考えていますか？</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2800" dirty="0">
                <a:solidFill>
                  <a:srgbClr val="0070C0"/>
                </a:solidFill>
                <a:latin typeface="UD デジタル 教科書体 NP-R" panose="02020400000000000000" pitchFamily="18" charset="-128"/>
                <a:ea typeface="UD デジタル 教科書体 NP-R" panose="02020400000000000000" pitchFamily="18" charset="-128"/>
              </a:rPr>
              <a:t>→家族と考えている、一人で考えている、考えていない</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　　</a:t>
            </a:r>
            <a:r>
              <a:rPr lang="en-US" altLang="ja-JP" sz="3200" dirty="0">
                <a:solidFill>
                  <a:srgbClr val="FF0000"/>
                </a:solidFill>
                <a:latin typeface="UD デジタル 教科書体 NP-R" panose="02020400000000000000" pitchFamily="18" charset="-128"/>
                <a:ea typeface="UD デジタル 教科書体 NP-R" panose="02020400000000000000" pitchFamily="18" charset="-128"/>
              </a:rPr>
              <a:t>Q</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．家を最終的には、どうする予定ですか？</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a:t>
            </a:r>
            <a:r>
              <a:rPr lang="ja-JP" altLang="en-US" sz="2800" dirty="0">
                <a:solidFill>
                  <a:srgbClr val="0070C0"/>
                </a:solidFill>
                <a:latin typeface="UD デジタル 教科書体 NP-R" panose="02020400000000000000" pitchFamily="18" charset="-128"/>
                <a:ea typeface="UD デジタル 教科書体 NP-R" panose="02020400000000000000" pitchFamily="18" charset="-128"/>
              </a:rPr>
              <a:t>→解体する、家族にゆずる、利活用する</a:t>
            </a:r>
            <a:endParaRPr lang="en-US" altLang="ja-JP" sz="3200" dirty="0">
              <a:latin typeface="UD デジタル 教科書体 NP-R" panose="02020400000000000000" pitchFamily="18" charset="-128"/>
              <a:ea typeface="UD デジタル 教科書体 NP-R" panose="02020400000000000000" pitchFamily="18" charset="-128"/>
            </a:endParaRPr>
          </a:p>
          <a:p>
            <a:endParaRPr lang="en-US" altLang="ja-JP" sz="1400" dirty="0">
              <a:latin typeface="UD デジタル 教科書体 NP-R" panose="02020400000000000000" pitchFamily="18" charset="-128"/>
              <a:ea typeface="UD デジタル 教科書体 NP-R" panose="02020400000000000000" pitchFamily="18" charset="-128"/>
            </a:endParaRPr>
          </a:p>
          <a:p>
            <a:r>
              <a:rPr lang="ja-JP" altLang="en-US" sz="3200" dirty="0">
                <a:latin typeface="UD デジタル 教科書体 NP-R" panose="02020400000000000000" pitchFamily="18" charset="-128"/>
                <a:ea typeface="UD デジタル 教科書体 NP-R" panose="02020400000000000000" pitchFamily="18" charset="-128"/>
              </a:rPr>
              <a:t>　③聞き取ったことをメモする。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17377D3D-9579-E5BF-A51B-11E51AE9EDAC}"/>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空き家探求学習ワークシート④</a:t>
            </a:r>
          </a:p>
        </p:txBody>
      </p:sp>
    </p:spTree>
    <p:extLst>
      <p:ext uri="{BB962C8B-B14F-4D97-AF65-F5344CB8AC3E}">
        <p14:creationId xmlns:p14="http://schemas.microsoft.com/office/powerpoint/2010/main" val="2743263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３　整理分析</a:t>
            </a:r>
          </a:p>
        </p:txBody>
      </p:sp>
      <p:sp>
        <p:nvSpPr>
          <p:cNvPr id="5" name="正方形/長方形 4"/>
          <p:cNvSpPr/>
          <p:nvPr/>
        </p:nvSpPr>
        <p:spPr>
          <a:xfrm>
            <a:off x="143690" y="1166024"/>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3DA8B1F-7E8B-791B-70BC-7A0542CC0300}"/>
              </a:ext>
            </a:extLst>
          </p:cNvPr>
          <p:cNvSpPr txBox="1"/>
          <p:nvPr/>
        </p:nvSpPr>
        <p:spPr>
          <a:xfrm>
            <a:off x="128459" y="1182393"/>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「調査したことをまとめよう！」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調べたことが明確に分かるように、整理分析する。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9A4F27EA-D423-2509-C4C9-349074ABF433}"/>
              </a:ext>
            </a:extLst>
          </p:cNvPr>
          <p:cNvSpPr txBox="1"/>
          <p:nvPr/>
        </p:nvSpPr>
        <p:spPr>
          <a:xfrm>
            <a:off x="0" y="2488518"/>
            <a:ext cx="9890768" cy="523220"/>
          </a:xfrm>
          <a:prstGeom prst="rect">
            <a:avLst/>
          </a:prstGeom>
          <a:noFill/>
        </p:spPr>
        <p:txBody>
          <a:bodyPr wrap="square">
            <a:spAutoFit/>
          </a:bodyPr>
          <a:lstStyle/>
          <a:p>
            <a:r>
              <a:rPr lang="en-US" altLang="ja-JP" sz="2800" dirty="0">
                <a:latin typeface="UD デジタル 教科書体 NP-R" panose="02020400000000000000" pitchFamily="18" charset="-128"/>
                <a:ea typeface="UD デジタル 教科書体 NP-R" panose="02020400000000000000" pitchFamily="18" charset="-128"/>
              </a:rPr>
              <a:t>【</a:t>
            </a:r>
            <a:r>
              <a:rPr lang="ja-JP" altLang="en-US" sz="2800" dirty="0">
                <a:latin typeface="UD デジタル 教科書体 NP-R" panose="02020400000000000000" pitchFamily="18" charset="-128"/>
                <a:ea typeface="UD デジタル 教科書体 NP-R" panose="02020400000000000000" pitchFamily="18" charset="-128"/>
              </a:rPr>
              <a:t>まとめ方</a:t>
            </a:r>
            <a:r>
              <a:rPr lang="en-US" altLang="ja-JP" sz="2800" dirty="0">
                <a:latin typeface="UD デジタル 教科書体 NP-R" panose="02020400000000000000" pitchFamily="18" charset="-128"/>
                <a:ea typeface="UD デジタル 教科書体 NP-R" panose="02020400000000000000" pitchFamily="18" charset="-128"/>
              </a:rPr>
              <a:t>】</a:t>
            </a:r>
            <a:r>
              <a:rPr lang="en-US" altLang="ja-JP" sz="2800" dirty="0">
                <a:solidFill>
                  <a:srgbClr val="FF0000"/>
                </a:solidFill>
                <a:latin typeface="UD デジタル 教科書体 NP-R" panose="02020400000000000000" pitchFamily="18" charset="-128"/>
                <a:ea typeface="UD デジタル 教科書体 NP-R" panose="02020400000000000000" pitchFamily="18" charset="-128"/>
              </a:rPr>
              <a:t>Q</a:t>
            </a:r>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．家の行く末について考えていますか？</a:t>
            </a:r>
          </a:p>
        </p:txBody>
      </p:sp>
      <p:sp>
        <p:nvSpPr>
          <p:cNvPr id="7" name="テキスト ボックス 6">
            <a:extLst>
              <a:ext uri="{FF2B5EF4-FFF2-40B4-BE49-F238E27FC236}">
                <a16:creationId xmlns:a16="http://schemas.microsoft.com/office/drawing/2014/main" id="{DB6358F6-51E9-74B2-47AA-FC5A788BBC42}"/>
              </a:ext>
            </a:extLst>
          </p:cNvPr>
          <p:cNvSpPr txBox="1"/>
          <p:nvPr/>
        </p:nvSpPr>
        <p:spPr>
          <a:xfrm>
            <a:off x="4739649" y="82774"/>
            <a:ext cx="5151120" cy="58477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調査２</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BC7061B6-B91B-A54F-ADA9-3C1895281573}"/>
              </a:ext>
            </a:extLst>
          </p:cNvPr>
          <p:cNvSpPr txBox="1"/>
          <p:nvPr/>
        </p:nvSpPr>
        <p:spPr>
          <a:xfrm>
            <a:off x="4870277" y="651215"/>
            <a:ext cx="5020491" cy="1569660"/>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地域の方は、家の行く末をどのように考えているのだろうか？</a:t>
            </a:r>
          </a:p>
        </p:txBody>
      </p:sp>
      <p:sp>
        <p:nvSpPr>
          <p:cNvPr id="9" name="テキスト ボックス 8">
            <a:extLst>
              <a:ext uri="{FF2B5EF4-FFF2-40B4-BE49-F238E27FC236}">
                <a16:creationId xmlns:a16="http://schemas.microsoft.com/office/drawing/2014/main" id="{445471DE-E911-9CCB-032E-08C3E0314435}"/>
              </a:ext>
            </a:extLst>
          </p:cNvPr>
          <p:cNvSpPr txBox="1"/>
          <p:nvPr/>
        </p:nvSpPr>
        <p:spPr>
          <a:xfrm>
            <a:off x="0" y="3167390"/>
            <a:ext cx="9890768" cy="523220"/>
          </a:xfrm>
          <a:prstGeom prst="rect">
            <a:avLst/>
          </a:prstGeom>
          <a:noFill/>
        </p:spPr>
        <p:txBody>
          <a:bodyPr wrap="square">
            <a:spAutoFit/>
          </a:bodyPr>
          <a:lstStyle/>
          <a:p>
            <a:r>
              <a:rPr lang="ja-JP" altLang="en-US" sz="2800" dirty="0">
                <a:solidFill>
                  <a:srgbClr val="0070C0"/>
                </a:solidFill>
                <a:latin typeface="UD デジタル 教科書体 NP-R" panose="02020400000000000000" pitchFamily="18" charset="-128"/>
                <a:ea typeface="UD デジタル 教科書体 NP-R" panose="02020400000000000000" pitchFamily="18" charset="-128"/>
              </a:rPr>
              <a:t>　グラフにまとめてみよう！</a:t>
            </a:r>
          </a:p>
        </p:txBody>
      </p:sp>
      <p:sp>
        <p:nvSpPr>
          <p:cNvPr id="10" name="楕円 9">
            <a:extLst>
              <a:ext uri="{FF2B5EF4-FFF2-40B4-BE49-F238E27FC236}">
                <a16:creationId xmlns:a16="http://schemas.microsoft.com/office/drawing/2014/main" id="{A7C3C7D6-DC02-DC1D-3FF2-14147B3F1A20}"/>
              </a:ext>
            </a:extLst>
          </p:cNvPr>
          <p:cNvSpPr/>
          <p:nvPr/>
        </p:nvSpPr>
        <p:spPr>
          <a:xfrm>
            <a:off x="757381" y="3787591"/>
            <a:ext cx="1025237" cy="73890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200" dirty="0">
                <a:latin typeface="UD デジタル 教科書体 NK-B" panose="02020700000000000000" pitchFamily="18" charset="-128"/>
                <a:ea typeface="UD デジタル 教科書体 NK-B" panose="02020700000000000000" pitchFamily="18" charset="-128"/>
              </a:rPr>
              <a:t>例</a:t>
            </a:r>
          </a:p>
        </p:txBody>
      </p:sp>
      <p:cxnSp>
        <p:nvCxnSpPr>
          <p:cNvPr id="13" name="直線コネクタ 12">
            <a:extLst>
              <a:ext uri="{FF2B5EF4-FFF2-40B4-BE49-F238E27FC236}">
                <a16:creationId xmlns:a16="http://schemas.microsoft.com/office/drawing/2014/main" id="{15F28DD7-FE95-5C09-8265-BE522ED1CA00}"/>
              </a:ext>
            </a:extLst>
          </p:cNvPr>
          <p:cNvCxnSpPr>
            <a:cxnSpLocks/>
          </p:cNvCxnSpPr>
          <p:nvPr/>
        </p:nvCxnSpPr>
        <p:spPr>
          <a:xfrm>
            <a:off x="4147127" y="3895435"/>
            <a:ext cx="0" cy="19080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AB573E3-6A79-17FE-3D84-E979FBC39141}"/>
              </a:ext>
            </a:extLst>
          </p:cNvPr>
          <p:cNvCxnSpPr>
            <a:cxnSpLocks/>
          </p:cNvCxnSpPr>
          <p:nvPr/>
        </p:nvCxnSpPr>
        <p:spPr>
          <a:xfrm flipH="1" flipV="1">
            <a:off x="4147127" y="5803440"/>
            <a:ext cx="433185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CB504899-8255-A834-502B-894B1BE98F62}"/>
              </a:ext>
            </a:extLst>
          </p:cNvPr>
          <p:cNvSpPr/>
          <p:nvPr/>
        </p:nvSpPr>
        <p:spPr>
          <a:xfrm flipH="1">
            <a:off x="4793673" y="5217797"/>
            <a:ext cx="405465" cy="55648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E92DDF14-9D7E-E793-78B8-C39DD4D9223C}"/>
              </a:ext>
            </a:extLst>
          </p:cNvPr>
          <p:cNvSpPr/>
          <p:nvPr/>
        </p:nvSpPr>
        <p:spPr>
          <a:xfrm flipH="1">
            <a:off x="6106170" y="4603002"/>
            <a:ext cx="405465" cy="117128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7818819C-69B6-BAB1-FE37-F02EF8423335}"/>
              </a:ext>
            </a:extLst>
          </p:cNvPr>
          <p:cNvSpPr/>
          <p:nvPr/>
        </p:nvSpPr>
        <p:spPr>
          <a:xfrm flipH="1">
            <a:off x="7418668" y="4243175"/>
            <a:ext cx="405465" cy="153111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09EB5AF1-4545-6CD1-0C29-4D07F819AC3E}"/>
              </a:ext>
            </a:extLst>
          </p:cNvPr>
          <p:cNvSpPr txBox="1"/>
          <p:nvPr/>
        </p:nvSpPr>
        <p:spPr>
          <a:xfrm>
            <a:off x="7029805" y="5803440"/>
            <a:ext cx="1588655"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考えていない</a:t>
            </a:r>
          </a:p>
        </p:txBody>
      </p:sp>
      <p:sp>
        <p:nvSpPr>
          <p:cNvPr id="21" name="テキスト ボックス 20">
            <a:extLst>
              <a:ext uri="{FF2B5EF4-FFF2-40B4-BE49-F238E27FC236}">
                <a16:creationId xmlns:a16="http://schemas.microsoft.com/office/drawing/2014/main" id="{A5E750BF-68AD-252A-CD35-A1106EEDB79E}"/>
              </a:ext>
            </a:extLst>
          </p:cNvPr>
          <p:cNvSpPr txBox="1"/>
          <p:nvPr/>
        </p:nvSpPr>
        <p:spPr>
          <a:xfrm>
            <a:off x="5449920" y="6064699"/>
            <a:ext cx="2123429"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一人で考えている</a:t>
            </a:r>
          </a:p>
        </p:txBody>
      </p:sp>
      <p:sp>
        <p:nvSpPr>
          <p:cNvPr id="23" name="テキスト ボックス 22">
            <a:extLst>
              <a:ext uri="{FF2B5EF4-FFF2-40B4-BE49-F238E27FC236}">
                <a16:creationId xmlns:a16="http://schemas.microsoft.com/office/drawing/2014/main" id="{A1245848-4CC7-AF69-B16A-6D9EC8D75F88}"/>
              </a:ext>
            </a:extLst>
          </p:cNvPr>
          <p:cNvSpPr txBox="1"/>
          <p:nvPr/>
        </p:nvSpPr>
        <p:spPr>
          <a:xfrm>
            <a:off x="3808562" y="5837453"/>
            <a:ext cx="2123429"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家族と考えている</a:t>
            </a:r>
          </a:p>
        </p:txBody>
      </p:sp>
      <p:sp>
        <p:nvSpPr>
          <p:cNvPr id="11" name="テキスト ボックス 10">
            <a:extLst>
              <a:ext uri="{FF2B5EF4-FFF2-40B4-BE49-F238E27FC236}">
                <a16:creationId xmlns:a16="http://schemas.microsoft.com/office/drawing/2014/main" id="{FA103C43-B73D-6135-909E-DFCA14706635}"/>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空き家探求学習ワークシート⑤</a:t>
            </a:r>
          </a:p>
        </p:txBody>
      </p:sp>
    </p:spTree>
    <p:extLst>
      <p:ext uri="{BB962C8B-B14F-4D97-AF65-F5344CB8AC3E}">
        <p14:creationId xmlns:p14="http://schemas.microsoft.com/office/powerpoint/2010/main" val="83053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３　整理分析</a:t>
            </a:r>
          </a:p>
        </p:txBody>
      </p:sp>
      <p:sp>
        <p:nvSpPr>
          <p:cNvPr id="5" name="正方形/長方形 4"/>
          <p:cNvSpPr/>
          <p:nvPr/>
        </p:nvSpPr>
        <p:spPr>
          <a:xfrm>
            <a:off x="143690" y="1166024"/>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3DA8B1F-7E8B-791B-70BC-7A0542CC0300}"/>
              </a:ext>
            </a:extLst>
          </p:cNvPr>
          <p:cNvSpPr txBox="1"/>
          <p:nvPr/>
        </p:nvSpPr>
        <p:spPr>
          <a:xfrm>
            <a:off x="128459" y="1182393"/>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「調査したことをまとめよう！」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調べたことが明確に分かるように、整理分析する。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9A4F27EA-D423-2509-C4C9-349074ABF433}"/>
              </a:ext>
            </a:extLst>
          </p:cNvPr>
          <p:cNvSpPr txBox="1"/>
          <p:nvPr/>
        </p:nvSpPr>
        <p:spPr>
          <a:xfrm>
            <a:off x="0" y="2488518"/>
            <a:ext cx="9890768" cy="523220"/>
          </a:xfrm>
          <a:prstGeom prst="rect">
            <a:avLst/>
          </a:prstGeom>
          <a:noFill/>
        </p:spPr>
        <p:txBody>
          <a:bodyPr wrap="square">
            <a:spAutoFit/>
          </a:bodyPr>
          <a:lstStyle/>
          <a:p>
            <a:r>
              <a:rPr lang="en-US" altLang="ja-JP" sz="2800" dirty="0">
                <a:latin typeface="UD デジタル 教科書体 NP-R" panose="02020400000000000000" pitchFamily="18" charset="-128"/>
                <a:ea typeface="UD デジタル 教科書体 NP-R" panose="02020400000000000000" pitchFamily="18" charset="-128"/>
              </a:rPr>
              <a:t>【</a:t>
            </a:r>
            <a:r>
              <a:rPr lang="ja-JP" altLang="en-US" sz="2800" dirty="0">
                <a:latin typeface="UD デジタル 教科書体 NP-R" panose="02020400000000000000" pitchFamily="18" charset="-128"/>
                <a:ea typeface="UD デジタル 教科書体 NP-R" panose="02020400000000000000" pitchFamily="18" charset="-128"/>
              </a:rPr>
              <a:t>まとめ方</a:t>
            </a:r>
            <a:r>
              <a:rPr lang="en-US" altLang="ja-JP" sz="2800" dirty="0">
                <a:latin typeface="UD デジタル 教科書体 NP-R" panose="02020400000000000000" pitchFamily="18" charset="-128"/>
                <a:ea typeface="UD デジタル 教科書体 NP-R" panose="02020400000000000000" pitchFamily="18" charset="-128"/>
              </a:rPr>
              <a:t>】</a:t>
            </a:r>
            <a:r>
              <a:rPr lang="en-US" altLang="ja-JP" sz="2800" dirty="0">
                <a:solidFill>
                  <a:srgbClr val="FF0000"/>
                </a:solidFill>
                <a:latin typeface="UD デジタル 教科書体 NP-R" panose="02020400000000000000" pitchFamily="18" charset="-128"/>
                <a:ea typeface="UD デジタル 教科書体 NP-R" panose="02020400000000000000" pitchFamily="18" charset="-128"/>
              </a:rPr>
              <a:t>Q</a:t>
            </a:r>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．家を最終的には、どうする予定ですか？</a:t>
            </a:r>
          </a:p>
        </p:txBody>
      </p:sp>
      <p:sp>
        <p:nvSpPr>
          <p:cNvPr id="7" name="テキスト ボックス 6">
            <a:extLst>
              <a:ext uri="{FF2B5EF4-FFF2-40B4-BE49-F238E27FC236}">
                <a16:creationId xmlns:a16="http://schemas.microsoft.com/office/drawing/2014/main" id="{DB6358F6-51E9-74B2-47AA-FC5A788BBC42}"/>
              </a:ext>
            </a:extLst>
          </p:cNvPr>
          <p:cNvSpPr txBox="1"/>
          <p:nvPr/>
        </p:nvSpPr>
        <p:spPr>
          <a:xfrm>
            <a:off x="4739649" y="82774"/>
            <a:ext cx="5151120" cy="58477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調査２</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a:extLst>
              <a:ext uri="{FF2B5EF4-FFF2-40B4-BE49-F238E27FC236}">
                <a16:creationId xmlns:a16="http://schemas.microsoft.com/office/drawing/2014/main" id="{BC7061B6-B91B-A54F-ADA9-3C1895281573}"/>
              </a:ext>
            </a:extLst>
          </p:cNvPr>
          <p:cNvSpPr txBox="1"/>
          <p:nvPr/>
        </p:nvSpPr>
        <p:spPr>
          <a:xfrm>
            <a:off x="4870277" y="651215"/>
            <a:ext cx="5020491" cy="1569660"/>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地域の方は、家の行く末をどのように考えているのだろうか？</a:t>
            </a:r>
          </a:p>
        </p:txBody>
      </p:sp>
      <p:sp>
        <p:nvSpPr>
          <p:cNvPr id="9" name="テキスト ボックス 8">
            <a:extLst>
              <a:ext uri="{FF2B5EF4-FFF2-40B4-BE49-F238E27FC236}">
                <a16:creationId xmlns:a16="http://schemas.microsoft.com/office/drawing/2014/main" id="{77FA184F-9885-7278-7C89-979CD5FD68AA}"/>
              </a:ext>
            </a:extLst>
          </p:cNvPr>
          <p:cNvSpPr txBox="1"/>
          <p:nvPr/>
        </p:nvSpPr>
        <p:spPr>
          <a:xfrm>
            <a:off x="0" y="3167390"/>
            <a:ext cx="9890768" cy="523220"/>
          </a:xfrm>
          <a:prstGeom prst="rect">
            <a:avLst/>
          </a:prstGeom>
          <a:noFill/>
        </p:spPr>
        <p:txBody>
          <a:bodyPr wrap="square">
            <a:spAutoFit/>
          </a:bodyPr>
          <a:lstStyle/>
          <a:p>
            <a:r>
              <a:rPr lang="ja-JP" altLang="en-US" sz="2800" dirty="0">
                <a:solidFill>
                  <a:srgbClr val="0070C0"/>
                </a:solidFill>
                <a:latin typeface="UD デジタル 教科書体 NP-R" panose="02020400000000000000" pitchFamily="18" charset="-128"/>
                <a:ea typeface="UD デジタル 教科書体 NP-R" panose="02020400000000000000" pitchFamily="18" charset="-128"/>
              </a:rPr>
              <a:t>　グラフにまとめてみよう！</a:t>
            </a:r>
          </a:p>
        </p:txBody>
      </p:sp>
      <p:sp>
        <p:nvSpPr>
          <p:cNvPr id="10" name="楕円 9">
            <a:extLst>
              <a:ext uri="{FF2B5EF4-FFF2-40B4-BE49-F238E27FC236}">
                <a16:creationId xmlns:a16="http://schemas.microsoft.com/office/drawing/2014/main" id="{68482C8B-ADB8-013B-4B3D-B2580A2D5B36}"/>
              </a:ext>
            </a:extLst>
          </p:cNvPr>
          <p:cNvSpPr/>
          <p:nvPr/>
        </p:nvSpPr>
        <p:spPr>
          <a:xfrm>
            <a:off x="757381" y="3787591"/>
            <a:ext cx="1025237" cy="73890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200" dirty="0">
                <a:latin typeface="UD デジタル 教科書体 NK-B" panose="02020700000000000000" pitchFamily="18" charset="-128"/>
                <a:ea typeface="UD デジタル 教科書体 NK-B" panose="02020700000000000000" pitchFamily="18" charset="-128"/>
              </a:rPr>
              <a:t>例</a:t>
            </a:r>
          </a:p>
        </p:txBody>
      </p:sp>
      <p:cxnSp>
        <p:nvCxnSpPr>
          <p:cNvPr id="12" name="直線コネクタ 11">
            <a:extLst>
              <a:ext uri="{FF2B5EF4-FFF2-40B4-BE49-F238E27FC236}">
                <a16:creationId xmlns:a16="http://schemas.microsoft.com/office/drawing/2014/main" id="{BA2EC2BC-866D-3BEB-17FA-B652A09AD118}"/>
              </a:ext>
            </a:extLst>
          </p:cNvPr>
          <p:cNvCxnSpPr>
            <a:cxnSpLocks/>
          </p:cNvCxnSpPr>
          <p:nvPr/>
        </p:nvCxnSpPr>
        <p:spPr>
          <a:xfrm>
            <a:off x="4147127" y="3895435"/>
            <a:ext cx="0" cy="19080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CAE08D1-A527-078A-EF4F-57FBBF9D21A7}"/>
              </a:ext>
            </a:extLst>
          </p:cNvPr>
          <p:cNvCxnSpPr>
            <a:cxnSpLocks/>
          </p:cNvCxnSpPr>
          <p:nvPr/>
        </p:nvCxnSpPr>
        <p:spPr>
          <a:xfrm flipH="1" flipV="1">
            <a:off x="4147127" y="5803440"/>
            <a:ext cx="433185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BFB21D02-942C-1ACD-2ADC-98F01EDC9C86}"/>
              </a:ext>
            </a:extLst>
          </p:cNvPr>
          <p:cNvSpPr/>
          <p:nvPr/>
        </p:nvSpPr>
        <p:spPr>
          <a:xfrm flipH="1">
            <a:off x="4793672" y="4673602"/>
            <a:ext cx="405465" cy="110068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1A4F90DD-671A-AAE8-3F37-2EA3AAAA2E46}"/>
              </a:ext>
            </a:extLst>
          </p:cNvPr>
          <p:cNvSpPr/>
          <p:nvPr/>
        </p:nvSpPr>
        <p:spPr>
          <a:xfrm flipH="1">
            <a:off x="6106169" y="4333706"/>
            <a:ext cx="405465" cy="144058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3B971EB-8086-18F3-B26E-3AE0A79F8E7D}"/>
              </a:ext>
            </a:extLst>
          </p:cNvPr>
          <p:cNvSpPr/>
          <p:nvPr/>
        </p:nvSpPr>
        <p:spPr>
          <a:xfrm flipH="1">
            <a:off x="7418667" y="4915481"/>
            <a:ext cx="405465" cy="858804"/>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9427103-08E8-24D3-6E18-198AA59467F6}"/>
              </a:ext>
            </a:extLst>
          </p:cNvPr>
          <p:cNvSpPr txBox="1"/>
          <p:nvPr/>
        </p:nvSpPr>
        <p:spPr>
          <a:xfrm>
            <a:off x="7223989" y="5842338"/>
            <a:ext cx="1588655"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利活用する</a:t>
            </a:r>
          </a:p>
        </p:txBody>
      </p:sp>
      <p:sp>
        <p:nvSpPr>
          <p:cNvPr id="18" name="テキスト ボックス 17">
            <a:extLst>
              <a:ext uri="{FF2B5EF4-FFF2-40B4-BE49-F238E27FC236}">
                <a16:creationId xmlns:a16="http://schemas.microsoft.com/office/drawing/2014/main" id="{051D2F18-6DEF-81A1-DC5F-29D364B317B4}"/>
              </a:ext>
            </a:extLst>
          </p:cNvPr>
          <p:cNvSpPr txBox="1"/>
          <p:nvPr/>
        </p:nvSpPr>
        <p:spPr>
          <a:xfrm>
            <a:off x="5700703" y="5842408"/>
            <a:ext cx="2123429"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家族にゆずる</a:t>
            </a:r>
          </a:p>
        </p:txBody>
      </p:sp>
      <p:sp>
        <p:nvSpPr>
          <p:cNvPr id="19" name="テキスト ボックス 18">
            <a:extLst>
              <a:ext uri="{FF2B5EF4-FFF2-40B4-BE49-F238E27FC236}">
                <a16:creationId xmlns:a16="http://schemas.microsoft.com/office/drawing/2014/main" id="{44B3D547-199D-6081-9045-7093C0C4286C}"/>
              </a:ext>
            </a:extLst>
          </p:cNvPr>
          <p:cNvSpPr txBox="1"/>
          <p:nvPr/>
        </p:nvSpPr>
        <p:spPr>
          <a:xfrm>
            <a:off x="4500911" y="5842338"/>
            <a:ext cx="2123429" cy="369332"/>
          </a:xfrm>
          <a:prstGeom prst="rect">
            <a:avLst/>
          </a:prstGeom>
          <a:noFill/>
        </p:spPr>
        <p:txBody>
          <a:bodyPr wrap="square">
            <a:spAutoFit/>
          </a:bodyPr>
          <a:lstStyle/>
          <a:p>
            <a:r>
              <a:rPr lang="ja-JP" altLang="en-US" dirty="0">
                <a:latin typeface="UD デジタル 教科書体 NP-R" panose="02020400000000000000" pitchFamily="18" charset="-128"/>
                <a:ea typeface="UD デジタル 教科書体 NP-R" panose="02020400000000000000" pitchFamily="18" charset="-128"/>
              </a:rPr>
              <a:t>解体する</a:t>
            </a:r>
          </a:p>
        </p:txBody>
      </p:sp>
      <p:sp>
        <p:nvSpPr>
          <p:cNvPr id="11" name="テキスト ボックス 10">
            <a:extLst>
              <a:ext uri="{FF2B5EF4-FFF2-40B4-BE49-F238E27FC236}">
                <a16:creationId xmlns:a16="http://schemas.microsoft.com/office/drawing/2014/main" id="{245504FC-05D9-BCC1-14CF-4818A1F25F83}"/>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空き家探求学習ワークシート⑤</a:t>
            </a:r>
          </a:p>
        </p:txBody>
      </p:sp>
    </p:spTree>
    <p:extLst>
      <p:ext uri="{BB962C8B-B14F-4D97-AF65-F5344CB8AC3E}">
        <p14:creationId xmlns:p14="http://schemas.microsoft.com/office/powerpoint/2010/main" val="246858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４　創造</a:t>
            </a:r>
          </a:p>
        </p:txBody>
      </p:sp>
      <p:sp>
        <p:nvSpPr>
          <p:cNvPr id="5" name="正方形/長方形 4"/>
          <p:cNvSpPr/>
          <p:nvPr/>
        </p:nvSpPr>
        <p:spPr>
          <a:xfrm>
            <a:off x="143690" y="1166024"/>
            <a:ext cx="9360528"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143690" y="1166024"/>
            <a:ext cx="9360528" cy="954107"/>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「自分にできることを考えよう！」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自分たちが空き家問題解決のためにできることを考える。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5F24ECCB-B557-DB16-1A47-70D9753A8BF0}"/>
              </a:ext>
            </a:extLst>
          </p:cNvPr>
          <p:cNvSpPr txBox="1"/>
          <p:nvPr/>
        </p:nvSpPr>
        <p:spPr>
          <a:xfrm>
            <a:off x="0" y="2566835"/>
            <a:ext cx="9906000" cy="1569660"/>
          </a:xfrm>
          <a:prstGeom prst="rect">
            <a:avLst/>
          </a:prstGeom>
          <a:solidFill>
            <a:schemeClr val="accent4">
              <a:lumMod val="20000"/>
              <a:lumOff val="80000"/>
            </a:schemeClr>
          </a:solidFill>
          <a:ln>
            <a:solidFill>
              <a:schemeClr val="accent4">
                <a:lumMod val="20000"/>
                <a:lumOff val="80000"/>
              </a:schemeClr>
            </a:solidFill>
          </a:ln>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空き家の持ち主の方へ</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●「早期決断」を早くしてほしい！</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●空き家の管理をしてほしい！</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p:txBody>
      </p:sp>
      <p:sp>
        <p:nvSpPr>
          <p:cNvPr id="6" name="テキスト ボックス 5">
            <a:extLst>
              <a:ext uri="{FF2B5EF4-FFF2-40B4-BE49-F238E27FC236}">
                <a16:creationId xmlns:a16="http://schemas.microsoft.com/office/drawing/2014/main" id="{ABAE9D65-1BA5-3EA0-B838-DAA2567B9556}"/>
              </a:ext>
            </a:extLst>
          </p:cNvPr>
          <p:cNvSpPr txBox="1"/>
          <p:nvPr/>
        </p:nvSpPr>
        <p:spPr>
          <a:xfrm>
            <a:off x="0" y="5107201"/>
            <a:ext cx="9826113" cy="646331"/>
          </a:xfrm>
          <a:prstGeom prst="rect">
            <a:avLst/>
          </a:prstGeom>
          <a:noFill/>
        </p:spPr>
        <p:txBody>
          <a:bodyPr wrap="square">
            <a:spAutoFit/>
          </a:bodyPr>
          <a:lstStyle/>
          <a:p>
            <a:pPr algn="ctr"/>
            <a:r>
              <a:rPr lang="ja-JP" altLang="en-US" sz="3600" dirty="0">
                <a:solidFill>
                  <a:srgbClr val="FF0000"/>
                </a:solidFill>
                <a:latin typeface="UD デジタル 教科書体 NP-R" panose="02020400000000000000" pitchFamily="18" charset="-128"/>
                <a:ea typeface="UD デジタル 教科書体 NP-R" panose="02020400000000000000" pitchFamily="18" charset="-128"/>
              </a:rPr>
              <a:t>広く伝えるために、私たちができることは？</a:t>
            </a:r>
          </a:p>
        </p:txBody>
      </p:sp>
      <p:sp>
        <p:nvSpPr>
          <p:cNvPr id="8" name="矢印: 下 7">
            <a:extLst>
              <a:ext uri="{FF2B5EF4-FFF2-40B4-BE49-F238E27FC236}">
                <a16:creationId xmlns:a16="http://schemas.microsoft.com/office/drawing/2014/main" id="{18E7B0F9-AC76-8996-D037-5D37534B99F8}"/>
              </a:ext>
            </a:extLst>
          </p:cNvPr>
          <p:cNvSpPr/>
          <p:nvPr/>
        </p:nvSpPr>
        <p:spPr>
          <a:xfrm>
            <a:off x="4251498" y="4406254"/>
            <a:ext cx="1006764" cy="480291"/>
          </a:xfrm>
          <a:prstGeom prst="down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9" name="テキスト ボックス 8">
            <a:extLst>
              <a:ext uri="{FF2B5EF4-FFF2-40B4-BE49-F238E27FC236}">
                <a16:creationId xmlns:a16="http://schemas.microsoft.com/office/drawing/2014/main" id="{112854F0-6E8C-77AC-2FCA-9A63A6F670C1}"/>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空き家探求学習ワークシート⑥</a:t>
            </a:r>
          </a:p>
        </p:txBody>
      </p:sp>
    </p:spTree>
    <p:extLst>
      <p:ext uri="{BB962C8B-B14F-4D97-AF65-F5344CB8AC3E}">
        <p14:creationId xmlns:p14="http://schemas.microsoft.com/office/powerpoint/2010/main" val="266810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3DA8B1F-7E8B-791B-70BC-7A0542CC0300}"/>
              </a:ext>
            </a:extLst>
          </p:cNvPr>
          <p:cNvSpPr txBox="1"/>
          <p:nvPr/>
        </p:nvSpPr>
        <p:spPr>
          <a:xfrm>
            <a:off x="143690" y="1166024"/>
            <a:ext cx="9762310" cy="1384995"/>
          </a:xfrm>
          <a:prstGeom prst="rect">
            <a:avLst/>
          </a:prstGeom>
          <a:noFill/>
          <a:ln>
            <a:noFill/>
          </a:ln>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「考えたことを実践しよう！」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空き家問題解決のために、考えたことを地域の中で実践</a:t>
            </a:r>
            <a:endParaRPr lang="en-US" altLang="ja-JP" sz="2800" dirty="0">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する。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5" name="正方形/長方形 4"/>
          <p:cNvSpPr/>
          <p:nvPr/>
        </p:nvSpPr>
        <p:spPr>
          <a:xfrm>
            <a:off x="143690" y="1166024"/>
            <a:ext cx="9129619" cy="1384995"/>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8C0DAE8-6CED-84F6-3D1A-1441FB327BC7}"/>
              </a:ext>
            </a:extLst>
          </p:cNvPr>
          <p:cNvSpPr txBox="1"/>
          <p:nvPr/>
        </p:nvSpPr>
        <p:spPr>
          <a:xfrm>
            <a:off x="128459" y="765914"/>
            <a:ext cx="3446421" cy="400110"/>
          </a:xfrm>
          <a:prstGeom prst="rect">
            <a:avLst/>
          </a:prstGeom>
          <a:solidFill>
            <a:srgbClr val="00B0F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５　実践　</a:t>
            </a:r>
            <a:r>
              <a:rPr kumimoji="1" lang="en-US" altLang="ja-JP" sz="2000" b="1" dirty="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2000" b="1" dirty="0">
                <a:solidFill>
                  <a:srgbClr val="FF0000"/>
                </a:solidFill>
                <a:latin typeface="UD デジタル 教科書体 NP-R" panose="02020400000000000000" pitchFamily="18" charset="-128"/>
                <a:ea typeface="UD デジタル 教科書体 NP-R" panose="02020400000000000000" pitchFamily="18" charset="-128"/>
              </a:rPr>
              <a:t>発展過程</a:t>
            </a:r>
          </a:p>
        </p:txBody>
      </p:sp>
      <p:sp>
        <p:nvSpPr>
          <p:cNvPr id="3" name="テキスト ボックス 2">
            <a:extLst>
              <a:ext uri="{FF2B5EF4-FFF2-40B4-BE49-F238E27FC236}">
                <a16:creationId xmlns:a16="http://schemas.microsoft.com/office/drawing/2014/main" id="{E112AE98-A1FB-9845-FE44-08931F443312}"/>
              </a:ext>
            </a:extLst>
          </p:cNvPr>
          <p:cNvSpPr txBox="1"/>
          <p:nvPr/>
        </p:nvSpPr>
        <p:spPr>
          <a:xfrm>
            <a:off x="0" y="2816751"/>
            <a:ext cx="9890768" cy="2739211"/>
          </a:xfrm>
          <a:prstGeom prst="rect">
            <a:avLst/>
          </a:prstGeom>
          <a:noFill/>
        </p:spPr>
        <p:txBody>
          <a:bodyPr wrap="square">
            <a:spAutoFit/>
          </a:bodyPr>
          <a:lstStyle/>
          <a:p>
            <a:r>
              <a:rPr lang="en-US" altLang="ja-JP" sz="2800" dirty="0">
                <a:latin typeface="UD デジタル 教科書体 NP-R" panose="02020400000000000000" pitchFamily="18" charset="-128"/>
                <a:ea typeface="UD デジタル 教科書体 NP-R" panose="02020400000000000000" pitchFamily="18" charset="-128"/>
              </a:rPr>
              <a:t>【</a:t>
            </a:r>
            <a:r>
              <a:rPr lang="ja-JP" altLang="en-US" sz="2800" dirty="0">
                <a:latin typeface="UD デジタル 教科書体 NP-R" panose="02020400000000000000" pitchFamily="18" charset="-128"/>
                <a:ea typeface="UD デジタル 教科書体 NP-R" panose="02020400000000000000" pitchFamily="18" charset="-128"/>
              </a:rPr>
              <a:t>実践例</a:t>
            </a:r>
            <a:r>
              <a:rPr lang="en-US" altLang="ja-JP" sz="2800" dirty="0">
                <a:latin typeface="UD デジタル 教科書体 NP-R" panose="02020400000000000000" pitchFamily="18" charset="-128"/>
                <a:ea typeface="UD デジタル 教科書体 NP-R" panose="02020400000000000000" pitchFamily="18" charset="-128"/>
              </a:rPr>
              <a:t>】</a:t>
            </a:r>
          </a:p>
          <a:p>
            <a:r>
              <a:rPr lang="ja-JP" altLang="en-US" sz="2400" dirty="0">
                <a:latin typeface="UD デジタル 教科書体 NP-R" panose="02020400000000000000" pitchFamily="18" charset="-128"/>
                <a:ea typeface="UD デジタル 教科書体 NP-R" panose="02020400000000000000" pitchFamily="18" charset="-128"/>
              </a:rPr>
              <a:t>　①自分の家の行く末を家族にヒヤリングするという宿題をだす。</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②空き家の維持管理方法について専門家からレクチャーを受け、</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実際に空き家の掃除をする。</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③掃除した空き家を使って、</a:t>
            </a:r>
            <a:r>
              <a:rPr lang="en-US" altLang="ja-JP" sz="2400" dirty="0">
                <a:latin typeface="UD デジタル 教科書体 NP-R" panose="02020400000000000000" pitchFamily="18" charset="-128"/>
                <a:ea typeface="UD デジタル 教科書体 NP-R" panose="02020400000000000000" pitchFamily="18" charset="-128"/>
              </a:rPr>
              <a:t>1</a:t>
            </a:r>
            <a:r>
              <a:rPr lang="ja-JP" altLang="en-US" sz="2400" dirty="0">
                <a:latin typeface="UD デジタル 教科書体 NP-R" panose="02020400000000000000" pitchFamily="18" charset="-128"/>
                <a:ea typeface="UD デジタル 教科書体 NP-R" panose="02020400000000000000" pitchFamily="18" charset="-128"/>
              </a:rPr>
              <a:t>日子供カフェを開催する。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342137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5" name="正方形/長方形 4"/>
          <p:cNvSpPr/>
          <p:nvPr/>
        </p:nvSpPr>
        <p:spPr>
          <a:xfrm>
            <a:off x="143690" y="1166024"/>
            <a:ext cx="8344528"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8C0DAE8-6CED-84F6-3D1A-1441FB327BC7}"/>
              </a:ext>
            </a:extLst>
          </p:cNvPr>
          <p:cNvSpPr txBox="1"/>
          <p:nvPr/>
        </p:nvSpPr>
        <p:spPr>
          <a:xfrm>
            <a:off x="128459" y="765914"/>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６　まとめ</a:t>
            </a:r>
          </a:p>
        </p:txBody>
      </p:sp>
      <p:sp>
        <p:nvSpPr>
          <p:cNvPr id="9" name="テキスト ボックス 8">
            <a:extLst>
              <a:ext uri="{FF2B5EF4-FFF2-40B4-BE49-F238E27FC236}">
                <a16:creationId xmlns:a16="http://schemas.microsoft.com/office/drawing/2014/main" id="{53DA8B1F-7E8B-791B-70BC-7A0542CC0300}"/>
              </a:ext>
            </a:extLst>
          </p:cNvPr>
          <p:cNvSpPr txBox="1"/>
          <p:nvPr/>
        </p:nvSpPr>
        <p:spPr>
          <a:xfrm>
            <a:off x="128459" y="1166024"/>
            <a:ext cx="8941650" cy="954107"/>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「活動を地域の方に報告しよう！」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考えたこと、実践したことを地域の方に報告する。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A41DDFFB-1101-0F33-7A8C-59D3FA4F6E8F}"/>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空き家探求学習ワークシート⑦</a:t>
            </a:r>
          </a:p>
        </p:txBody>
      </p:sp>
      <p:sp>
        <p:nvSpPr>
          <p:cNvPr id="4" name="テキスト ボックス 3">
            <a:extLst>
              <a:ext uri="{FF2B5EF4-FFF2-40B4-BE49-F238E27FC236}">
                <a16:creationId xmlns:a16="http://schemas.microsoft.com/office/drawing/2014/main" id="{1EE9A9F3-9C61-C08A-3B72-5B5A662340FC}"/>
              </a:ext>
            </a:extLst>
          </p:cNvPr>
          <p:cNvSpPr txBox="1"/>
          <p:nvPr/>
        </p:nvSpPr>
        <p:spPr>
          <a:xfrm>
            <a:off x="0" y="2816751"/>
            <a:ext cx="9890768" cy="2369880"/>
          </a:xfrm>
          <a:prstGeom prst="rect">
            <a:avLst/>
          </a:prstGeom>
          <a:noFill/>
        </p:spPr>
        <p:txBody>
          <a:bodyPr wrap="square">
            <a:spAutoFit/>
          </a:bodyPr>
          <a:lstStyle/>
          <a:p>
            <a:r>
              <a:rPr lang="en-US" altLang="ja-JP" sz="2800" dirty="0">
                <a:latin typeface="UD デジタル 教科書体 NP-R" panose="02020400000000000000" pitchFamily="18" charset="-128"/>
                <a:ea typeface="UD デジタル 教科書体 NP-R" panose="02020400000000000000" pitchFamily="18" charset="-128"/>
              </a:rPr>
              <a:t>【</a:t>
            </a:r>
            <a:r>
              <a:rPr lang="ja-JP" altLang="en-US" sz="2800" dirty="0">
                <a:latin typeface="UD デジタル 教科書体 NP-R" panose="02020400000000000000" pitchFamily="18" charset="-128"/>
                <a:ea typeface="UD デジタル 教科書体 NP-R" panose="02020400000000000000" pitchFamily="18" charset="-128"/>
              </a:rPr>
              <a:t>報告例</a:t>
            </a:r>
            <a:r>
              <a:rPr lang="en-US" altLang="ja-JP" sz="2800" dirty="0">
                <a:latin typeface="UD デジタル 教科書体 NP-R" panose="02020400000000000000" pitchFamily="18" charset="-128"/>
                <a:ea typeface="UD デジタル 教科書体 NP-R" panose="02020400000000000000" pitchFamily="18" charset="-128"/>
              </a:rPr>
              <a:t>】</a:t>
            </a:r>
          </a:p>
          <a:p>
            <a:r>
              <a:rPr lang="ja-JP" altLang="en-US" sz="2400" dirty="0">
                <a:latin typeface="UD デジタル 教科書体 NP-R" panose="02020400000000000000" pitchFamily="18" charset="-128"/>
                <a:ea typeface="UD デジタル 教科書体 NP-R" panose="02020400000000000000" pitchFamily="18" charset="-128"/>
              </a:rPr>
              <a:t>　①まちの皆さんに集まってもらい学習発表会を実施する。</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②お世話になった専門家の皆さんに向けて発表会を実施する。</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③学級通信などで成果報告をする。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67621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769A54A-01C4-C593-9882-6EF036269AF0}"/>
              </a:ext>
            </a:extLst>
          </p:cNvPr>
          <p:cNvSpPr txBox="1"/>
          <p:nvPr/>
        </p:nvSpPr>
        <p:spPr>
          <a:xfrm>
            <a:off x="179754" y="146117"/>
            <a:ext cx="9253415" cy="6555641"/>
          </a:xfrm>
          <a:prstGeom prst="rect">
            <a:avLst/>
          </a:prstGeom>
          <a:noFill/>
        </p:spPr>
        <p:txBody>
          <a:bodyPr wrap="square">
            <a:spAutoFit/>
          </a:bodyPr>
          <a:lstStyle/>
          <a:p>
            <a:r>
              <a:rPr lang="ja-JP" altLang="en-US" sz="1400" dirty="0"/>
              <a:t>本書の使い方</a:t>
            </a:r>
          </a:p>
          <a:p>
            <a:endParaRPr lang="ja-JP" altLang="en-US" sz="1400" dirty="0"/>
          </a:p>
          <a:p>
            <a:r>
              <a:rPr lang="ja-JP" altLang="en-US" sz="1400" dirty="0"/>
              <a:t>はじめまして</a:t>
            </a:r>
          </a:p>
          <a:p>
            <a:r>
              <a:rPr lang="ja-JP" altLang="en-US" sz="1400" dirty="0"/>
              <a:t>わたしはNPO法人ふるさと福井サポートセンター理事長　北山大志郎です。</a:t>
            </a:r>
          </a:p>
          <a:p>
            <a:r>
              <a:rPr lang="ja-JP" altLang="en-US" sz="1400" dirty="0"/>
              <a:t>わたしたちNPOは福井県美浜町を中心に空き家マッチング活動を10年以上続けております。</a:t>
            </a:r>
          </a:p>
          <a:p>
            <a:r>
              <a:rPr lang="ja-JP" altLang="en-US" sz="1400" dirty="0"/>
              <a:t>活動をしている中での大きな課題は、空き家の所有者が、空き家の行く末についてなかなか決断できないため</a:t>
            </a:r>
          </a:p>
          <a:p>
            <a:r>
              <a:rPr lang="ja-JP" altLang="en-US" sz="1400" dirty="0"/>
              <a:t>そのまま放置されることです。</a:t>
            </a:r>
          </a:p>
          <a:p>
            <a:r>
              <a:rPr lang="ja-JP" altLang="en-US" sz="1400" dirty="0"/>
              <a:t>解決方法は、所有者の早期決断しかないと考えています。</a:t>
            </a:r>
          </a:p>
          <a:p>
            <a:r>
              <a:rPr lang="ja-JP" altLang="en-US" sz="1400" dirty="0"/>
              <a:t>早期決断を実現するためには、まず家族で話し合う事が重要なのですが、なかなか膝をつきあわせて</a:t>
            </a:r>
          </a:p>
          <a:p>
            <a:r>
              <a:rPr lang="ja-JP" altLang="en-US" sz="1400" dirty="0"/>
              <a:t>話すようなタイミングがない方が大半です。</a:t>
            </a:r>
          </a:p>
          <a:p>
            <a:r>
              <a:rPr lang="ja-JP" altLang="en-US" sz="1400" dirty="0"/>
              <a:t>そこで、子供たちから大人へのアプローチが効果的なのではないかと考えました。</a:t>
            </a:r>
          </a:p>
          <a:p>
            <a:r>
              <a:rPr lang="ja-JP" altLang="en-US" sz="1400" dirty="0"/>
              <a:t>地元の小学校の先生に相談すると「探求学習で取り組んでみたらどうでしょう」という話になり、</a:t>
            </a:r>
          </a:p>
          <a:p>
            <a:r>
              <a:rPr lang="ja-JP" altLang="en-US" sz="1400" dirty="0"/>
              <a:t>令和5年度国交省空き家対策モデル事業で実施することになりました。</a:t>
            </a:r>
          </a:p>
          <a:p>
            <a:endParaRPr lang="ja-JP" altLang="en-US" sz="1400" dirty="0"/>
          </a:p>
          <a:p>
            <a:r>
              <a:rPr lang="ja-JP" altLang="en-US" sz="1400" dirty="0"/>
              <a:t>本書は、探求学習年間６０時間の単元の指導計画として、そのまま授業で利用できるように作成されています。</a:t>
            </a:r>
          </a:p>
          <a:p>
            <a:r>
              <a:rPr lang="ja-JP" altLang="en-US" sz="1400" dirty="0"/>
              <a:t>特に空き家問題の中でも、所有者の早期決断・適正管理に着目した内容で構成されています。</a:t>
            </a:r>
          </a:p>
          <a:p>
            <a:r>
              <a:rPr lang="ja-JP" altLang="en-US" sz="1400" dirty="0"/>
              <a:t>また、子供たちの思考力、判断力、表現力を育成することを目的としていますので、</a:t>
            </a:r>
          </a:p>
          <a:p>
            <a:r>
              <a:rPr lang="ja-JP" altLang="en-US" sz="1400" dirty="0"/>
              <a:t>空き家について活動しているNPOが実際に直面し、困っている問題を子供たちに話し、</a:t>
            </a:r>
          </a:p>
          <a:p>
            <a:r>
              <a:rPr lang="ja-JP" altLang="en-US" sz="1400" dirty="0"/>
              <a:t>子供たちの豊かな発想から、大人たちが次のステップに進めるようなアイデアを出す形式となっています。</a:t>
            </a:r>
          </a:p>
          <a:p>
            <a:endParaRPr lang="ja-JP" altLang="en-US" sz="1400" dirty="0"/>
          </a:p>
          <a:p>
            <a:r>
              <a:rPr lang="ja-JP" altLang="en-US" sz="1400" dirty="0"/>
              <a:t>本書とともに、指導者マニュアル（パワーポイントデータ）及び空き家探求学習ワークシート（PDF）を</a:t>
            </a:r>
          </a:p>
          <a:p>
            <a:r>
              <a:rPr lang="ja-JP" altLang="en-US" sz="1400" dirty="0"/>
              <a:t>下記のQRコードまたはURLからダウンロードして無料で使用することができます。</a:t>
            </a:r>
          </a:p>
          <a:p>
            <a:endParaRPr lang="ja-JP" altLang="en-US" sz="1400" dirty="0"/>
          </a:p>
          <a:p>
            <a:r>
              <a:rPr lang="ja-JP" altLang="en-US" sz="1400" dirty="0"/>
              <a:t>この指導者マニュアルをきっかけに、探求学習を通じ、地域の空き家を子供たちがきっかけになり</a:t>
            </a:r>
          </a:p>
          <a:p>
            <a:r>
              <a:rPr lang="ja-JP" altLang="en-US" sz="1400" dirty="0"/>
              <a:t>救う活動につながればと切に願っています。</a:t>
            </a:r>
          </a:p>
          <a:p>
            <a:endParaRPr lang="ja-JP" altLang="en-US" sz="1400" dirty="0"/>
          </a:p>
          <a:p>
            <a:r>
              <a:rPr lang="ja-JP" altLang="en-US" sz="1400" dirty="0"/>
              <a:t>最後に福井県美浜町立中央小学校　平城慶彦先生に多大なるご協力をいただきましたことを感謝いたします。</a:t>
            </a:r>
          </a:p>
          <a:p>
            <a:endParaRPr lang="ja-JP" altLang="en-US" sz="1400" dirty="0"/>
          </a:p>
          <a:p>
            <a:r>
              <a:rPr lang="ja-JP" altLang="en-US" sz="1400" dirty="0"/>
              <a:t>NPO法人ふるさと福井サポートセンター</a:t>
            </a:r>
          </a:p>
          <a:p>
            <a:r>
              <a:rPr lang="ja-JP" altLang="en-US" sz="1400" dirty="0"/>
              <a:t>理事長　北山大志郎</a:t>
            </a:r>
          </a:p>
        </p:txBody>
      </p:sp>
    </p:spTree>
    <p:extLst>
      <p:ext uri="{BB962C8B-B14F-4D97-AF65-F5344CB8AC3E}">
        <p14:creationId xmlns:p14="http://schemas.microsoft.com/office/powerpoint/2010/main" val="1203375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空き家で探究学習④</a:t>
            </a:r>
          </a:p>
        </p:txBody>
      </p:sp>
      <p:sp>
        <p:nvSpPr>
          <p:cNvPr id="5" name="正方形/長方形 4"/>
          <p:cNvSpPr/>
          <p:nvPr/>
        </p:nvSpPr>
        <p:spPr>
          <a:xfrm>
            <a:off x="143690" y="1166024"/>
            <a:ext cx="8972601"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8C0DAE8-6CED-84F6-3D1A-1441FB327BC7}"/>
              </a:ext>
            </a:extLst>
          </p:cNvPr>
          <p:cNvSpPr txBox="1"/>
          <p:nvPr/>
        </p:nvSpPr>
        <p:spPr>
          <a:xfrm>
            <a:off x="128459" y="765914"/>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７　ふり返り</a:t>
            </a:r>
          </a:p>
        </p:txBody>
      </p:sp>
      <p:sp>
        <p:nvSpPr>
          <p:cNvPr id="6" name="テキスト ボックス 5">
            <a:extLst>
              <a:ext uri="{FF2B5EF4-FFF2-40B4-BE49-F238E27FC236}">
                <a16:creationId xmlns:a16="http://schemas.microsoft.com/office/drawing/2014/main" id="{53DA8B1F-7E8B-791B-70BC-7A0542CC0300}"/>
              </a:ext>
            </a:extLst>
          </p:cNvPr>
          <p:cNvSpPr txBox="1"/>
          <p:nvPr/>
        </p:nvSpPr>
        <p:spPr>
          <a:xfrm>
            <a:off x="143689" y="1166024"/>
            <a:ext cx="9166565" cy="954107"/>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「学習をふり返ろう！」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一年間の学習をふり返り、自分と地域について考える。</a:t>
            </a:r>
            <a:endParaRPr lang="en-US" altLang="ja-JP" sz="2800" dirty="0">
              <a:latin typeface="UD デジタル 教科書体 NP-R" panose="02020400000000000000" pitchFamily="18" charset="-128"/>
              <a:ea typeface="UD デジタル 教科書体 NP-R" panose="02020400000000000000" pitchFamily="18" charset="-128"/>
            </a:endParaRPr>
          </a:p>
        </p:txBody>
      </p:sp>
      <p:sp>
        <p:nvSpPr>
          <p:cNvPr id="3" name="テキスト ボックス 2">
            <a:extLst>
              <a:ext uri="{FF2B5EF4-FFF2-40B4-BE49-F238E27FC236}">
                <a16:creationId xmlns:a16="http://schemas.microsoft.com/office/drawing/2014/main" id="{6F993D94-2359-AE72-AA06-0296865EC20C}"/>
              </a:ext>
            </a:extLst>
          </p:cNvPr>
          <p:cNvSpPr txBox="1"/>
          <p:nvPr/>
        </p:nvSpPr>
        <p:spPr>
          <a:xfrm>
            <a:off x="6135077" y="6396335"/>
            <a:ext cx="3766480" cy="400110"/>
          </a:xfrm>
          <a:prstGeom prst="rect">
            <a:avLst/>
          </a:prstGeom>
          <a:noFill/>
        </p:spPr>
        <p:txBody>
          <a:bodyPr wrap="square" rtlCol="0">
            <a:spAutoFit/>
          </a:bodyPr>
          <a:lstStyle/>
          <a:p>
            <a:pPr algn="r"/>
            <a:r>
              <a:rPr kumimoji="1" lang="ja-JP" altLang="en-US" sz="2000" dirty="0"/>
              <a:t>空き家探求学習ワークシート⑧</a:t>
            </a:r>
          </a:p>
        </p:txBody>
      </p:sp>
    </p:spTree>
    <p:extLst>
      <p:ext uri="{BB962C8B-B14F-4D97-AF65-F5344CB8AC3E}">
        <p14:creationId xmlns:p14="http://schemas.microsoft.com/office/powerpoint/2010/main" val="370553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9D0418B-652B-9C51-076D-3692FF704016}"/>
              </a:ext>
            </a:extLst>
          </p:cNvPr>
          <p:cNvSpPr txBox="1"/>
          <p:nvPr/>
        </p:nvSpPr>
        <p:spPr>
          <a:xfrm>
            <a:off x="703385" y="1074117"/>
            <a:ext cx="6807200" cy="2862322"/>
          </a:xfrm>
          <a:prstGeom prst="rect">
            <a:avLst/>
          </a:prstGeom>
          <a:noFill/>
        </p:spPr>
        <p:txBody>
          <a:bodyPr wrap="square">
            <a:spAutoFit/>
          </a:bodyPr>
          <a:lstStyle/>
          <a:p>
            <a:r>
              <a:rPr lang="ja-JP" altLang="en-US" dirty="0"/>
              <a:t>裏表紙</a:t>
            </a:r>
          </a:p>
          <a:p>
            <a:r>
              <a:rPr lang="ja-JP" altLang="en-US" dirty="0"/>
              <a:t>企画・運営　NPO法人ふるさと福井サポートセンター</a:t>
            </a:r>
          </a:p>
          <a:p>
            <a:r>
              <a:rPr lang="ja-JP" altLang="en-US" dirty="0"/>
              <a:t>協力　福井県美浜町立中央小学校　平城慶彦先生</a:t>
            </a:r>
          </a:p>
          <a:p>
            <a:endParaRPr lang="ja-JP" altLang="en-US" dirty="0"/>
          </a:p>
          <a:p>
            <a:r>
              <a:rPr lang="ja-JP" altLang="en-US" dirty="0"/>
              <a:t>この資料に関するお問合せはNPO法人ふるさと福井サポートセンターにお願いします。</a:t>
            </a:r>
          </a:p>
          <a:p>
            <a:r>
              <a:rPr lang="ja-JP" altLang="en-US" dirty="0"/>
              <a:t>〒919-1131</a:t>
            </a:r>
          </a:p>
          <a:p>
            <a:r>
              <a:rPr lang="ja-JP" altLang="en-US" dirty="0"/>
              <a:t>福井県三方郡美浜町木野21-4-17</a:t>
            </a:r>
          </a:p>
          <a:p>
            <a:r>
              <a:rPr lang="ja-JP" altLang="en-US" dirty="0"/>
              <a:t>TEL＆FAX：050-3565-5782</a:t>
            </a:r>
          </a:p>
          <a:p>
            <a:r>
              <a:rPr lang="ja-JP" altLang="en-US" dirty="0"/>
              <a:t>info@furusato-fukui.com</a:t>
            </a:r>
          </a:p>
        </p:txBody>
      </p:sp>
    </p:spTree>
    <p:extLst>
      <p:ext uri="{BB962C8B-B14F-4D97-AF65-F5344CB8AC3E}">
        <p14:creationId xmlns:p14="http://schemas.microsoft.com/office/powerpoint/2010/main" val="182589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1" y="0"/>
            <a:ext cx="3553096"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探究学習の必要性</a:t>
            </a:r>
          </a:p>
        </p:txBody>
      </p:sp>
      <p:sp>
        <p:nvSpPr>
          <p:cNvPr id="4" name="テキスト ボックス 3">
            <a:extLst>
              <a:ext uri="{FF2B5EF4-FFF2-40B4-BE49-F238E27FC236}">
                <a16:creationId xmlns:a16="http://schemas.microsoft.com/office/drawing/2014/main" id="{53DA8B1F-7E8B-791B-70BC-7A0542CC0300}"/>
              </a:ext>
            </a:extLst>
          </p:cNvPr>
          <p:cNvSpPr txBox="1"/>
          <p:nvPr/>
        </p:nvSpPr>
        <p:spPr>
          <a:xfrm>
            <a:off x="1" y="713295"/>
            <a:ext cx="9906000" cy="2554545"/>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これから必要になる力は？</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●グローバル化、科学技術の発展など、未来を予測</a:t>
            </a:r>
            <a:endParaRPr lang="en-US" altLang="ja-JP" sz="3200" i="0" dirty="0">
              <a:solidFill>
                <a:srgbClr val="3E3E3E"/>
              </a:solidFill>
              <a:effectLst/>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a:t>
            </a:r>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することが困難な時代</a:t>
            </a:r>
            <a:endParaRPr lang="en-US" altLang="ja-JP" sz="3200" i="0" dirty="0">
              <a:solidFill>
                <a:srgbClr val="3E3E3E"/>
              </a:solidFill>
              <a:effectLst/>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●人口減少、地方創生など、実践的に行動できる人</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材育成が必要な時代</a:t>
            </a:r>
            <a:endParaRPr lang="en-US" altLang="ja-JP" sz="3200" i="0" dirty="0">
              <a:solidFill>
                <a:srgbClr val="3E3E3E"/>
              </a:solidFill>
              <a:effectLst/>
              <a:latin typeface="UD デジタル 教科書体 NP-R" panose="02020400000000000000" pitchFamily="18" charset="-128"/>
              <a:ea typeface="UD デジタル 教科書体 NP-R" panose="02020400000000000000" pitchFamily="18" charset="-128"/>
            </a:endParaRPr>
          </a:p>
        </p:txBody>
      </p:sp>
      <p:sp>
        <p:nvSpPr>
          <p:cNvPr id="3" name="下矢印 2"/>
          <p:cNvSpPr/>
          <p:nvPr/>
        </p:nvSpPr>
        <p:spPr>
          <a:xfrm>
            <a:off x="4430484" y="3268629"/>
            <a:ext cx="1045029" cy="48041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0" y="3865590"/>
            <a:ext cx="9906000" cy="584775"/>
          </a:xfrm>
          <a:prstGeom prst="rect">
            <a:avLst/>
          </a:prstGeom>
          <a:noFill/>
        </p:spPr>
        <p:txBody>
          <a:bodyPr wrap="square">
            <a:spAutoFit/>
          </a:bodyPr>
          <a:lstStyle/>
          <a:p>
            <a:pPr algn="ct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「生きる力」</a:t>
            </a:r>
            <a:endParaRPr lang="en-US" altLang="ja-JP" sz="3200" i="0" dirty="0">
              <a:effectLst/>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248193" y="4450366"/>
            <a:ext cx="9353006" cy="1101350"/>
          </a:xfrm>
          <a:prstGeom prst="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3200" dirty="0">
                <a:solidFill>
                  <a:schemeClr val="tx1"/>
                </a:solidFill>
                <a:latin typeface="UD デジタル 教科書体 NP-R" panose="02020400000000000000" pitchFamily="18" charset="-128"/>
                <a:ea typeface="UD デジタル 教科書体 NP-R" panose="02020400000000000000" pitchFamily="18" charset="-128"/>
              </a:rPr>
              <a:t>未来を予測することが困難な時代の中で、</a:t>
            </a:r>
            <a:endParaRPr kumimoji="1" lang="en-US" altLang="ja-JP" sz="3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32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変化に対応していける人材</a:t>
            </a:r>
            <a:r>
              <a:rPr kumimoji="1" lang="ja-JP" altLang="en-US" sz="3200" dirty="0">
                <a:solidFill>
                  <a:schemeClr val="tx1"/>
                </a:solidFill>
                <a:latin typeface="UD デジタル 教科書体 NP-R" panose="02020400000000000000" pitchFamily="18" charset="-128"/>
                <a:ea typeface="UD デジタル 教科書体 NP-R" panose="02020400000000000000" pitchFamily="18" charset="-128"/>
              </a:rPr>
              <a:t>が必要！</a:t>
            </a:r>
          </a:p>
        </p:txBody>
      </p:sp>
      <p:sp>
        <p:nvSpPr>
          <p:cNvPr id="10" name="下矢印 9"/>
          <p:cNvSpPr/>
          <p:nvPr/>
        </p:nvSpPr>
        <p:spPr>
          <a:xfrm>
            <a:off x="4430484" y="5680903"/>
            <a:ext cx="1045029" cy="48041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3DA8B1F-7E8B-791B-70BC-7A0542CC0300}"/>
              </a:ext>
            </a:extLst>
          </p:cNvPr>
          <p:cNvSpPr txBox="1"/>
          <p:nvPr/>
        </p:nvSpPr>
        <p:spPr>
          <a:xfrm>
            <a:off x="-28304" y="6273225"/>
            <a:ext cx="9906000" cy="584775"/>
          </a:xfrm>
          <a:prstGeom prst="rect">
            <a:avLst/>
          </a:prstGeom>
          <a:noFill/>
        </p:spPr>
        <p:txBody>
          <a:bodyPr wrap="square">
            <a:spAutoFit/>
          </a:bodyPr>
          <a:lstStyle/>
          <a:p>
            <a:pPr algn="ctr"/>
            <a:r>
              <a:rPr lang="ja-JP" altLang="en-US" sz="3200" dirty="0">
                <a:latin typeface="UD デジタル 教科書体 NP-R" panose="02020400000000000000" pitchFamily="18" charset="-128"/>
                <a:ea typeface="UD デジタル 教科書体 NP-R" panose="02020400000000000000" pitchFamily="18" charset="-128"/>
              </a:rPr>
              <a:t>探究学習が必要</a:t>
            </a:r>
            <a:endParaRPr lang="en-US" altLang="ja-JP" sz="3200" i="0" dirty="0">
              <a:effectLst/>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722671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左カーブ矢印 30"/>
          <p:cNvSpPr/>
          <p:nvPr/>
        </p:nvSpPr>
        <p:spPr>
          <a:xfrm>
            <a:off x="4953000" y="4726794"/>
            <a:ext cx="1168740" cy="1943030"/>
          </a:xfrm>
          <a:prstGeom prst="curved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左カーブ矢印 32"/>
          <p:cNvSpPr/>
          <p:nvPr/>
        </p:nvSpPr>
        <p:spPr>
          <a:xfrm rot="10800000">
            <a:off x="3712297" y="4652668"/>
            <a:ext cx="1168740" cy="1943030"/>
          </a:xfrm>
          <a:prstGeom prst="curved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テキスト ボックス 1">
            <a:extLst>
              <a:ext uri="{FF2B5EF4-FFF2-40B4-BE49-F238E27FC236}">
                <a16:creationId xmlns:a16="http://schemas.microsoft.com/office/drawing/2014/main" id="{58C0DAE8-6CED-84F6-3D1A-1441FB327BC7}"/>
              </a:ext>
            </a:extLst>
          </p:cNvPr>
          <p:cNvSpPr txBox="1"/>
          <p:nvPr/>
        </p:nvSpPr>
        <p:spPr>
          <a:xfrm>
            <a:off x="1" y="0"/>
            <a:ext cx="3553096"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探究学習とは？</a:t>
            </a:r>
          </a:p>
        </p:txBody>
      </p:sp>
      <p:sp>
        <p:nvSpPr>
          <p:cNvPr id="4" name="テキスト ボックス 3">
            <a:extLst>
              <a:ext uri="{FF2B5EF4-FFF2-40B4-BE49-F238E27FC236}">
                <a16:creationId xmlns:a16="http://schemas.microsoft.com/office/drawing/2014/main" id="{53DA8B1F-7E8B-791B-70BC-7A0542CC0300}"/>
              </a:ext>
            </a:extLst>
          </p:cNvPr>
          <p:cNvSpPr txBox="1"/>
          <p:nvPr/>
        </p:nvSpPr>
        <p:spPr>
          <a:xfrm>
            <a:off x="0" y="746325"/>
            <a:ext cx="9906000" cy="1569660"/>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目　的</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　児童生徒の</a:t>
            </a:r>
            <a:r>
              <a:rPr lang="ja-JP" altLang="en-US" sz="3200" i="0" dirty="0">
                <a:solidFill>
                  <a:srgbClr val="FF0000"/>
                </a:solidFill>
                <a:effectLst/>
                <a:latin typeface="UD デジタル 教科書体 NP-R" panose="02020400000000000000" pitchFamily="18" charset="-128"/>
                <a:ea typeface="UD デジタル 教科書体 NP-R" panose="02020400000000000000" pitchFamily="18" charset="-128"/>
              </a:rPr>
              <a:t>思考力</a:t>
            </a:r>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や</a:t>
            </a:r>
            <a:r>
              <a:rPr lang="ja-JP" altLang="en-US" sz="3200" i="0" dirty="0">
                <a:solidFill>
                  <a:srgbClr val="FF0000"/>
                </a:solidFill>
                <a:effectLst/>
                <a:latin typeface="UD デジタル 教科書体 NP-R" panose="02020400000000000000" pitchFamily="18" charset="-128"/>
                <a:ea typeface="UD デジタル 教科書体 NP-R" panose="02020400000000000000" pitchFamily="18" charset="-128"/>
              </a:rPr>
              <a:t>判断力</a:t>
            </a:r>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a:t>
            </a:r>
            <a:r>
              <a:rPr lang="ja-JP" altLang="en-US" sz="3200" i="0" dirty="0">
                <a:solidFill>
                  <a:srgbClr val="FF0000"/>
                </a:solidFill>
                <a:effectLst/>
                <a:latin typeface="UD デジタル 教科書体 NP-R" panose="02020400000000000000" pitchFamily="18" charset="-128"/>
                <a:ea typeface="UD デジタル 教科書体 NP-R" panose="02020400000000000000" pitchFamily="18" charset="-128"/>
              </a:rPr>
              <a:t>表現力</a:t>
            </a:r>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などを育成</a:t>
            </a:r>
            <a:endParaRPr lang="en-US" altLang="ja-JP" sz="3200" i="0" dirty="0">
              <a:solidFill>
                <a:srgbClr val="3E3E3E"/>
              </a:solidFill>
              <a:effectLst/>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a:t>
            </a:r>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すること。</a:t>
            </a:r>
            <a:endParaRPr lang="ja-JP" altLang="en-US" sz="3200" dirty="0">
              <a:latin typeface="UD デジタル 教科書体 NP-R" panose="02020400000000000000" pitchFamily="18" charset="-128"/>
              <a:ea typeface="UD デジタル 教科書体 NP-R" panose="02020400000000000000" pitchFamily="18" charset="-128"/>
            </a:endParaRPr>
          </a:p>
        </p:txBody>
      </p:sp>
      <p:sp>
        <p:nvSpPr>
          <p:cNvPr id="23" name="テキスト ボックス 22">
            <a:extLst>
              <a:ext uri="{FF2B5EF4-FFF2-40B4-BE49-F238E27FC236}">
                <a16:creationId xmlns:a16="http://schemas.microsoft.com/office/drawing/2014/main" id="{53DA8B1F-7E8B-791B-70BC-7A0542CC0300}"/>
              </a:ext>
            </a:extLst>
          </p:cNvPr>
          <p:cNvSpPr txBox="1"/>
          <p:nvPr/>
        </p:nvSpPr>
        <p:spPr>
          <a:xfrm>
            <a:off x="0" y="2477535"/>
            <a:ext cx="9906000" cy="2062103"/>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そのために</a:t>
            </a:r>
            <a:r>
              <a:rPr lang="en-US" altLang="ja-JP" sz="3200" dirty="0">
                <a:solidFill>
                  <a:srgbClr val="0070C0"/>
                </a:solidFill>
                <a:latin typeface="UD デジタル 教科書体 NP-R" panose="02020400000000000000" pitchFamily="18" charset="-128"/>
                <a:ea typeface="UD デジタル 教科書体 NP-R" panose="02020400000000000000" pitchFamily="18" charset="-128"/>
              </a:rPr>
              <a:t>…</a:t>
            </a:r>
          </a:p>
          <a:p>
            <a:r>
              <a:rPr lang="ja-JP" altLang="en-US" sz="3200" dirty="0">
                <a:latin typeface="UD デジタル 教科書体 NP-R" panose="02020400000000000000" pitchFamily="18" charset="-128"/>
                <a:ea typeface="UD デジタル 教科書体 NP-R" panose="02020400000000000000" pitchFamily="18" charset="-128"/>
              </a:rPr>
              <a:t>　児童生徒が</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自ら課題を設定</a:t>
            </a:r>
            <a:r>
              <a:rPr lang="ja-JP" altLang="en-US" sz="3200" dirty="0">
                <a:latin typeface="UD デジタル 教科書体 NP-R" panose="02020400000000000000" pitchFamily="18" charset="-128"/>
                <a:ea typeface="UD デジタル 教科書体 NP-R" panose="02020400000000000000" pitchFamily="18" charset="-128"/>
              </a:rPr>
              <a:t>し、解決に向けて</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情報</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　を収集・整理・分析</a:t>
            </a:r>
            <a:r>
              <a:rPr lang="ja-JP" altLang="en-US" sz="3200" dirty="0">
                <a:latin typeface="UD デジタル 教科書体 NP-R" panose="02020400000000000000" pitchFamily="18" charset="-128"/>
                <a:ea typeface="UD デジタル 教科書体 NP-R" panose="02020400000000000000" pitchFamily="18" charset="-128"/>
              </a:rPr>
              <a:t>したり、</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周囲の人と意見交換</a:t>
            </a:r>
            <a:endParaRPr lang="en-US" altLang="ja-JP" sz="32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　・協働</a:t>
            </a:r>
            <a:r>
              <a:rPr lang="ja-JP" altLang="en-US" sz="3200" dirty="0">
                <a:latin typeface="UD デジタル 教科書体 NP-R" panose="02020400000000000000" pitchFamily="18" charset="-128"/>
                <a:ea typeface="UD デジタル 教科書体 NP-R" panose="02020400000000000000" pitchFamily="18" charset="-128"/>
              </a:rPr>
              <a:t>したりしながら進めていく学習活動が必要</a:t>
            </a:r>
          </a:p>
        </p:txBody>
      </p:sp>
      <p:sp>
        <p:nvSpPr>
          <p:cNvPr id="9" name="角丸四角形 8"/>
          <p:cNvSpPr/>
          <p:nvPr/>
        </p:nvSpPr>
        <p:spPr>
          <a:xfrm>
            <a:off x="5331438" y="4745445"/>
            <a:ext cx="1580606" cy="470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課題設定</a:t>
            </a:r>
          </a:p>
        </p:txBody>
      </p:sp>
      <p:sp>
        <p:nvSpPr>
          <p:cNvPr id="26" name="角丸四角形 25"/>
          <p:cNvSpPr/>
          <p:nvPr/>
        </p:nvSpPr>
        <p:spPr>
          <a:xfrm>
            <a:off x="5781838" y="5466163"/>
            <a:ext cx="1580606" cy="47026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情報収集</a:t>
            </a:r>
          </a:p>
        </p:txBody>
      </p:sp>
      <p:sp>
        <p:nvSpPr>
          <p:cNvPr id="27" name="角丸四角形 26"/>
          <p:cNvSpPr/>
          <p:nvPr/>
        </p:nvSpPr>
        <p:spPr>
          <a:xfrm>
            <a:off x="5331438" y="6218212"/>
            <a:ext cx="1580606" cy="4702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整理分析</a:t>
            </a:r>
          </a:p>
        </p:txBody>
      </p:sp>
      <p:sp>
        <p:nvSpPr>
          <p:cNvPr id="28" name="角丸四角形 27"/>
          <p:cNvSpPr/>
          <p:nvPr/>
        </p:nvSpPr>
        <p:spPr>
          <a:xfrm>
            <a:off x="2921993" y="6218212"/>
            <a:ext cx="1580606" cy="47026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まとめ</a:t>
            </a:r>
          </a:p>
        </p:txBody>
      </p:sp>
      <p:sp>
        <p:nvSpPr>
          <p:cNvPr id="29" name="角丸四角形 28"/>
          <p:cNvSpPr/>
          <p:nvPr/>
        </p:nvSpPr>
        <p:spPr>
          <a:xfrm>
            <a:off x="2546110" y="5466163"/>
            <a:ext cx="1580606" cy="4702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表　現</a:t>
            </a:r>
          </a:p>
        </p:txBody>
      </p:sp>
      <p:sp>
        <p:nvSpPr>
          <p:cNvPr id="30" name="角丸四角形 29"/>
          <p:cNvSpPr/>
          <p:nvPr/>
        </p:nvSpPr>
        <p:spPr>
          <a:xfrm>
            <a:off x="2921993" y="4750987"/>
            <a:ext cx="1580606" cy="4702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ふり返り</a:t>
            </a:r>
          </a:p>
        </p:txBody>
      </p:sp>
      <p:sp>
        <p:nvSpPr>
          <p:cNvPr id="32" name="テキスト ボックス 31"/>
          <p:cNvSpPr txBox="1"/>
          <p:nvPr/>
        </p:nvSpPr>
        <p:spPr>
          <a:xfrm>
            <a:off x="4120446" y="5279241"/>
            <a:ext cx="1593146" cy="830997"/>
          </a:xfrm>
          <a:prstGeom prst="rect">
            <a:avLst/>
          </a:prstGeom>
          <a:noFill/>
        </p:spPr>
        <p:txBody>
          <a:bodyPr wrap="square" rtlCol="0">
            <a:spAutoFit/>
          </a:bodyPr>
          <a:lstStyle/>
          <a:p>
            <a:pPr algn="ctr"/>
            <a:r>
              <a:rPr kumimoji="1" lang="ja-JP" altLang="en-US" sz="2400" dirty="0">
                <a:latin typeface="UD デジタル 教科書体 NP-R" panose="02020400000000000000" pitchFamily="18" charset="-128"/>
                <a:ea typeface="UD デジタル 教科書体 NP-R" panose="02020400000000000000" pitchFamily="18" charset="-128"/>
              </a:rPr>
              <a:t>探究</a:t>
            </a:r>
            <a:endParaRPr kumimoji="1" lang="en-US" altLang="ja-JP" sz="2400" dirty="0">
              <a:latin typeface="UD デジタル 教科書体 NP-R" panose="02020400000000000000" pitchFamily="18" charset="-128"/>
              <a:ea typeface="UD デジタル 教科書体 NP-R" panose="02020400000000000000" pitchFamily="18" charset="-128"/>
            </a:endParaRPr>
          </a:p>
          <a:p>
            <a:pPr algn="ctr"/>
            <a:r>
              <a:rPr kumimoji="1" lang="ja-JP" altLang="en-US" sz="2400" dirty="0">
                <a:latin typeface="UD デジタル 教科書体 NP-R" panose="02020400000000000000" pitchFamily="18" charset="-128"/>
                <a:ea typeface="UD デジタル 教科書体 NP-R" panose="02020400000000000000" pitchFamily="18" charset="-128"/>
              </a:rPr>
              <a:t>学習過程</a:t>
            </a:r>
          </a:p>
        </p:txBody>
      </p:sp>
    </p:spTree>
    <p:extLst>
      <p:ext uri="{BB962C8B-B14F-4D97-AF65-F5344CB8AC3E}">
        <p14:creationId xmlns:p14="http://schemas.microsoft.com/office/powerpoint/2010/main" val="260125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640079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空き家問題を題材にする意義は？</a:t>
            </a:r>
          </a:p>
        </p:txBody>
      </p:sp>
      <p:sp>
        <p:nvSpPr>
          <p:cNvPr id="3" name="テキスト ボックス 2">
            <a:extLst>
              <a:ext uri="{FF2B5EF4-FFF2-40B4-BE49-F238E27FC236}">
                <a16:creationId xmlns:a16="http://schemas.microsoft.com/office/drawing/2014/main" id="{53DA8B1F-7E8B-791B-70BC-7A0542CC0300}"/>
              </a:ext>
            </a:extLst>
          </p:cNvPr>
          <p:cNvSpPr txBox="1"/>
          <p:nvPr/>
        </p:nvSpPr>
        <p:spPr>
          <a:xfrm>
            <a:off x="1" y="713295"/>
            <a:ext cx="9906000" cy="4339650"/>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社会的な背景から</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●空き家は、</a:t>
            </a: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地方の過疎地だけでなく、近年は都市</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部でも急増しており、これからも大きな社会問題</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の一つとして取り扱われていきます。</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endParaRPr lang="en-US" altLang="ja-JP"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学校教育の立場から</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●全国どこにでも存在し、その解決が急務になって</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いる空き家問題は、問題解決学習の題材として、</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今後ニーズが高まることが予想されます。</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p:txBody>
      </p:sp>
      <p:sp>
        <p:nvSpPr>
          <p:cNvPr id="4" name="下矢印 3"/>
          <p:cNvSpPr/>
          <p:nvPr/>
        </p:nvSpPr>
        <p:spPr>
          <a:xfrm>
            <a:off x="4430486" y="5052945"/>
            <a:ext cx="1045029" cy="48041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3DA8B1F-7E8B-791B-70BC-7A0542CC0300}"/>
              </a:ext>
            </a:extLst>
          </p:cNvPr>
          <p:cNvSpPr txBox="1"/>
          <p:nvPr/>
        </p:nvSpPr>
        <p:spPr>
          <a:xfrm>
            <a:off x="0" y="5696562"/>
            <a:ext cx="9906000" cy="1077218"/>
          </a:xfrm>
          <a:prstGeom prst="rect">
            <a:avLst/>
          </a:prstGeom>
          <a:noFill/>
        </p:spPr>
        <p:txBody>
          <a:bodyPr wrap="square">
            <a:spAutoFit/>
          </a:bodyPr>
          <a:lstStyle/>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社会と学校のニーズが合致する</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空き家問題は児童生徒が主体的に取り組むことができる</a:t>
            </a: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題材です！</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20240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空き家問題とは？</a:t>
            </a:r>
          </a:p>
        </p:txBody>
      </p:sp>
      <p:sp>
        <p:nvSpPr>
          <p:cNvPr id="3" name="テキスト ボックス 2">
            <a:extLst>
              <a:ext uri="{FF2B5EF4-FFF2-40B4-BE49-F238E27FC236}">
                <a16:creationId xmlns:a16="http://schemas.microsoft.com/office/drawing/2014/main" id="{53DA8B1F-7E8B-791B-70BC-7A0542CC0300}"/>
              </a:ext>
            </a:extLst>
          </p:cNvPr>
          <p:cNvSpPr txBox="1"/>
          <p:nvPr/>
        </p:nvSpPr>
        <p:spPr>
          <a:xfrm>
            <a:off x="1" y="713295"/>
            <a:ext cx="9906000" cy="2339102"/>
          </a:xfrm>
          <a:prstGeom prst="rect">
            <a:avLst/>
          </a:prstGeom>
          <a:noFill/>
        </p:spPr>
        <p:txBody>
          <a:bodyPr wrap="square">
            <a:spAutoFit/>
          </a:bodyPr>
          <a:lstStyle/>
          <a:p>
            <a:r>
              <a:rPr lang="ja-JP" altLang="en-US" sz="3200" i="0" dirty="0">
                <a:solidFill>
                  <a:srgbClr val="3E3E3E"/>
                </a:solidFill>
                <a:effectLst/>
                <a:latin typeface="UD デジタル 教科書体 NP-R" panose="02020400000000000000" pitchFamily="18" charset="-128"/>
                <a:ea typeface="UD デジタル 教科書体 NP-R" panose="02020400000000000000" pitchFamily="18" charset="-128"/>
              </a:rPr>
              <a:t>空き家問題というと、</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空き家の解体</a:t>
            </a: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空き家の利活用</a:t>
            </a: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が中心的な課題として認識されがちですが</a:t>
            </a:r>
            <a:r>
              <a:rPr lang="en-US" altLang="ja-JP" sz="3200" dirty="0">
                <a:solidFill>
                  <a:srgbClr val="3E3E3E"/>
                </a:solidFill>
                <a:latin typeface="UD デジタル 教科書体 NP-R" panose="02020400000000000000" pitchFamily="18" charset="-128"/>
                <a:ea typeface="UD デジタル 教科書体 NP-R" panose="02020400000000000000" pitchFamily="18" charset="-128"/>
              </a:rPr>
              <a:t>…</a:t>
            </a:r>
          </a:p>
          <a:p>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endParaRPr lang="en-US" altLang="ja-JP"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専門家の見解は</a:t>
            </a:r>
            <a:r>
              <a:rPr lang="en-US" altLang="ja-JP" sz="3200" dirty="0">
                <a:solidFill>
                  <a:srgbClr val="0070C0"/>
                </a:solidFill>
                <a:latin typeface="UD デジタル 教科書体 NP-R" panose="02020400000000000000" pitchFamily="18" charset="-128"/>
                <a:ea typeface="UD デジタル 教科書体 NP-R" panose="02020400000000000000" pitchFamily="18" charset="-128"/>
              </a:rPr>
              <a:t>…</a:t>
            </a:r>
          </a:p>
        </p:txBody>
      </p:sp>
      <p:sp>
        <p:nvSpPr>
          <p:cNvPr id="4" name="下矢印 3"/>
          <p:cNvSpPr/>
          <p:nvPr/>
        </p:nvSpPr>
        <p:spPr>
          <a:xfrm>
            <a:off x="4430485" y="4673609"/>
            <a:ext cx="1045029" cy="48041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3DA8B1F-7E8B-791B-70BC-7A0542CC0300}"/>
              </a:ext>
            </a:extLst>
          </p:cNvPr>
          <p:cNvSpPr txBox="1"/>
          <p:nvPr/>
        </p:nvSpPr>
        <p:spPr>
          <a:xfrm>
            <a:off x="1" y="4310958"/>
            <a:ext cx="9906000" cy="584775"/>
          </a:xfrm>
          <a:prstGeom prst="rect">
            <a:avLst/>
          </a:prstGeom>
          <a:noFill/>
        </p:spPr>
        <p:txBody>
          <a:bodyPr wrap="square">
            <a:spAutoFit/>
          </a:bodyPr>
          <a:lstStyle/>
          <a:p>
            <a:pPr algn="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です。</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276497" y="3052397"/>
            <a:ext cx="9353006" cy="1101350"/>
          </a:xfrm>
          <a:prstGeom prst="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3200" dirty="0">
                <a:solidFill>
                  <a:schemeClr val="tx1"/>
                </a:solidFill>
                <a:latin typeface="UD デジタル 教科書体 NP-R" panose="02020400000000000000" pitchFamily="18" charset="-128"/>
                <a:ea typeface="UD デジタル 教科書体 NP-R" panose="02020400000000000000" pitchFamily="18" charset="-128"/>
              </a:rPr>
              <a:t>生前に家族で、今住んでいる家の行く末を考えていないこと</a:t>
            </a:r>
          </a:p>
        </p:txBody>
      </p:sp>
      <p:sp>
        <p:nvSpPr>
          <p:cNvPr id="7" name="テキスト ボックス 6">
            <a:extLst>
              <a:ext uri="{FF2B5EF4-FFF2-40B4-BE49-F238E27FC236}">
                <a16:creationId xmlns:a16="http://schemas.microsoft.com/office/drawing/2014/main" id="{53DA8B1F-7E8B-791B-70BC-7A0542CC0300}"/>
              </a:ext>
            </a:extLst>
          </p:cNvPr>
          <p:cNvSpPr txBox="1"/>
          <p:nvPr/>
        </p:nvSpPr>
        <p:spPr>
          <a:xfrm>
            <a:off x="1" y="5288340"/>
            <a:ext cx="9906000" cy="1569660"/>
          </a:xfrm>
          <a:prstGeom prst="rect">
            <a:avLst/>
          </a:prstGeom>
          <a:noFill/>
        </p:spPr>
        <p:txBody>
          <a:bodyPr wrap="square">
            <a:spAutoFit/>
          </a:bodyPr>
          <a:lstStyle/>
          <a:p>
            <a:r>
              <a:rPr lang="ja-JP" altLang="en-US" sz="3200" dirty="0">
                <a:solidFill>
                  <a:srgbClr val="0070C0"/>
                </a:solidFill>
                <a:latin typeface="UD デジタル 教科書体 NP-R" panose="02020400000000000000" pitchFamily="18" charset="-128"/>
                <a:ea typeface="UD デジタル 教科書体 NP-R" panose="02020400000000000000" pitchFamily="18" charset="-128"/>
              </a:rPr>
              <a:t>よって</a:t>
            </a:r>
            <a:r>
              <a:rPr lang="en-US" altLang="ja-JP" sz="3200" dirty="0">
                <a:solidFill>
                  <a:srgbClr val="0070C0"/>
                </a:solidFill>
                <a:latin typeface="UD デジタル 教科書体 NP-R" panose="02020400000000000000" pitchFamily="18" charset="-128"/>
                <a:ea typeface="UD デジタル 教科書体 NP-R" panose="02020400000000000000" pitchFamily="18" charset="-128"/>
              </a:rPr>
              <a:t>…</a:t>
            </a: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この</a:t>
            </a:r>
            <a:r>
              <a:rPr lang="ja-JP" altLang="en-US" sz="3200" dirty="0">
                <a:solidFill>
                  <a:srgbClr val="FF0000"/>
                </a:solidFill>
                <a:latin typeface="UD デジタル 教科書体 NP-R" panose="02020400000000000000" pitchFamily="18" charset="-128"/>
                <a:ea typeface="UD デジタル 教科書体 NP-R" panose="02020400000000000000" pitchFamily="18" charset="-128"/>
              </a:rPr>
              <a:t>行く末を考える</a:t>
            </a:r>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ことを空き家を題材とした探</a:t>
            </a:r>
            <a:endParaRPr lang="en-US" altLang="ja-JP" sz="3200" dirty="0">
              <a:solidFill>
                <a:srgbClr val="3E3E3E"/>
              </a:solidFill>
              <a:latin typeface="UD デジタル 教科書体 NP-R" panose="02020400000000000000" pitchFamily="18" charset="-128"/>
              <a:ea typeface="UD デジタル 教科書体 NP-R" panose="02020400000000000000" pitchFamily="18" charset="-128"/>
            </a:endParaRPr>
          </a:p>
          <a:p>
            <a:r>
              <a:rPr lang="ja-JP" altLang="en-US" sz="3200" dirty="0">
                <a:solidFill>
                  <a:srgbClr val="3E3E3E"/>
                </a:solidFill>
                <a:latin typeface="UD デジタル 教科書体 NP-R" panose="02020400000000000000" pitchFamily="18" charset="-128"/>
                <a:ea typeface="UD デジタル 教科書体 NP-R" panose="02020400000000000000" pitchFamily="18" charset="-128"/>
              </a:rPr>
              <a:t>　究学習のゴールにすることも必要です。</a:t>
            </a:r>
            <a:endParaRPr lang="en-US" altLang="ja-JP" sz="3200" dirty="0">
              <a:solidFill>
                <a:srgbClr val="0070C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82531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空き家で探究学習①</a:t>
            </a:r>
          </a:p>
        </p:txBody>
      </p:sp>
      <p:sp>
        <p:nvSpPr>
          <p:cNvPr id="3" name="テキスト ボックス 2">
            <a:extLst>
              <a:ext uri="{FF2B5EF4-FFF2-40B4-BE49-F238E27FC236}">
                <a16:creationId xmlns:a16="http://schemas.microsoft.com/office/drawing/2014/main" id="{53DA8B1F-7E8B-791B-70BC-7A0542CC0300}"/>
              </a:ext>
            </a:extLst>
          </p:cNvPr>
          <p:cNvSpPr txBox="1"/>
          <p:nvPr/>
        </p:nvSpPr>
        <p:spPr>
          <a:xfrm>
            <a:off x="0" y="733246"/>
            <a:ext cx="9906000" cy="6124754"/>
          </a:xfrm>
          <a:prstGeom prst="rect">
            <a:avLst/>
          </a:prstGeom>
          <a:noFill/>
        </p:spPr>
        <p:txBody>
          <a:bodyPr wrap="square">
            <a:spAutoFit/>
          </a:bodyPr>
          <a:lstStyle/>
          <a:p>
            <a:r>
              <a:rPr lang="ja-JP" altLang="en-US" sz="2400" dirty="0">
                <a:solidFill>
                  <a:srgbClr val="0070C0"/>
                </a:solidFill>
                <a:latin typeface="UD デジタル 教科書体 NP-R" panose="02020400000000000000" pitchFamily="18" charset="-128"/>
                <a:ea typeface="UD デジタル 教科書体 NP-R" panose="02020400000000000000" pitchFamily="18" charset="-128"/>
              </a:rPr>
              <a:t>１．単元名</a:t>
            </a:r>
            <a:endParaRPr lang="en-US" altLang="ja-JP" sz="24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2400" i="0" dirty="0">
                <a:solidFill>
                  <a:srgbClr val="0070C0"/>
                </a:solidFill>
                <a:effectLst/>
                <a:latin typeface="UD デジタル 教科書体 NP-R" panose="02020400000000000000" pitchFamily="18" charset="-128"/>
                <a:ea typeface="UD デジタル 教科書体 NP-R" panose="02020400000000000000" pitchFamily="18" charset="-128"/>
              </a:rPr>
              <a:t>　　</a:t>
            </a:r>
            <a:r>
              <a:rPr lang="ja-JP" altLang="en-US" sz="2400" i="0" dirty="0">
                <a:effectLst/>
                <a:latin typeface="UD デジタル 教科書体 NP-R" panose="02020400000000000000" pitchFamily="18" charset="-128"/>
                <a:ea typeface="UD デジタル 教科書体 NP-R" panose="02020400000000000000" pitchFamily="18" charset="-128"/>
              </a:rPr>
              <a:t>ふるさとの〇〇の未来を考えよう！</a:t>
            </a:r>
            <a:br>
              <a:rPr lang="en-US" altLang="ja-JP" sz="2400" i="0" dirty="0">
                <a:effectLst/>
                <a:latin typeface="UD デジタル 教科書体 NP-R" panose="02020400000000000000" pitchFamily="18" charset="-128"/>
                <a:ea typeface="UD デジタル 教科書体 NP-R" panose="02020400000000000000" pitchFamily="18" charset="-128"/>
              </a:rPr>
            </a:br>
            <a:endParaRPr lang="en-US" altLang="ja-JP" sz="2400" i="0" dirty="0">
              <a:effectLst/>
              <a:latin typeface="UD デジタル 教科書体 NP-R" panose="02020400000000000000" pitchFamily="18" charset="-128"/>
              <a:ea typeface="UD デジタル 教科書体 NP-R" panose="02020400000000000000" pitchFamily="18" charset="-128"/>
            </a:endParaRPr>
          </a:p>
          <a:p>
            <a:r>
              <a:rPr lang="ja-JP" altLang="en-US" sz="2400" i="0" dirty="0">
                <a:solidFill>
                  <a:srgbClr val="0070C0"/>
                </a:solidFill>
                <a:effectLst/>
                <a:latin typeface="UD デジタル 教科書体 NP-R" panose="02020400000000000000" pitchFamily="18" charset="-128"/>
                <a:ea typeface="UD デジタル 教科書体 NP-R" panose="02020400000000000000" pitchFamily="18" charset="-128"/>
              </a:rPr>
              <a:t>２．単元の目標</a:t>
            </a:r>
            <a:endParaRPr lang="en-US" altLang="ja-JP" sz="2400" i="0" dirty="0">
              <a:solidFill>
                <a:srgbClr val="0070C0"/>
              </a:solidFill>
              <a:effectLst/>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ふるさとの課題を探究し、その解決策を考える学習活動を通して、</a:t>
            </a:r>
            <a:endParaRPr lang="en-US" altLang="ja-JP" sz="2400" dirty="0">
              <a:latin typeface="UD デジタル 教科書体 NP-R" panose="02020400000000000000" pitchFamily="18" charset="-128"/>
              <a:ea typeface="UD デジタル 教科書体 NP-R" panose="02020400000000000000" pitchFamily="18" charset="-128"/>
            </a:endParaRPr>
          </a:p>
          <a:p>
            <a:endParaRPr lang="ja-JP" altLang="en-US" sz="16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（１）自分の興味関心に応じた課題を見出し、探究的な学習の過程に</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おいて</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課題解決に必要な知識及び技能</a:t>
            </a:r>
            <a:r>
              <a:rPr lang="ja-JP" altLang="en-US" sz="2400" dirty="0">
                <a:latin typeface="UD デジタル 教科書体 NP-R" panose="02020400000000000000" pitchFamily="18" charset="-128"/>
                <a:ea typeface="UD デジタル 教科書体 NP-R" panose="02020400000000000000" pitchFamily="18" charset="-128"/>
              </a:rPr>
              <a:t>を身に付けている。</a:t>
            </a:r>
            <a:endParaRPr lang="en-US" altLang="ja-JP" sz="2400" dirty="0">
              <a:latin typeface="UD デジタル 教科書体 NP-R" panose="02020400000000000000" pitchFamily="18" charset="-128"/>
              <a:ea typeface="UD デジタル 教科書体 NP-R" panose="02020400000000000000" pitchFamily="18" charset="-128"/>
            </a:endParaRPr>
          </a:p>
          <a:p>
            <a:endParaRPr lang="ja-JP" altLang="en-US" sz="20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（２）課題解決の提案に向けて</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仮説を立てたり</a:t>
            </a:r>
            <a:r>
              <a:rPr lang="ja-JP" altLang="en-US" sz="2400" dirty="0">
                <a:latin typeface="UD デジタル 教科書体 NP-R" panose="02020400000000000000" pitchFamily="18" charset="-128"/>
                <a:ea typeface="UD デジタル 教科書体 NP-R" panose="02020400000000000000" pitchFamily="18" charset="-128"/>
              </a:rPr>
              <a:t>、メディアや見学・体</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験、インタビュー等の</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情報を基に考えたり</a:t>
            </a:r>
            <a:r>
              <a:rPr lang="ja-JP" altLang="en-US" sz="2400" dirty="0">
                <a:latin typeface="UD デジタル 教科書体 NP-R" panose="02020400000000000000" pitchFamily="18" charset="-128"/>
                <a:ea typeface="UD デジタル 教科書体 NP-R" panose="02020400000000000000" pitchFamily="18" charset="-128"/>
              </a:rPr>
              <a:t>する力を身に付ける</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とともに、考えたことを、</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根拠を明らかに</a:t>
            </a:r>
            <a:r>
              <a:rPr lang="ja-JP" altLang="en-US" sz="2400" dirty="0">
                <a:latin typeface="UD デジタル 教科書体 NP-R" panose="02020400000000000000" pitchFamily="18" charset="-128"/>
                <a:ea typeface="UD デジタル 教科書体 NP-R" panose="02020400000000000000" pitchFamily="18" charset="-128"/>
              </a:rPr>
              <a:t>してまとめ、表現し</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ている。</a:t>
            </a:r>
            <a:endParaRPr lang="en-US" altLang="ja-JP" sz="24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（３）生まれ育った地域の探究的な学習に</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主体的・協働的</a:t>
            </a:r>
            <a:r>
              <a:rPr lang="ja-JP" altLang="en-US" sz="2400" dirty="0">
                <a:latin typeface="UD デジタル 教科書体 NP-R" panose="02020400000000000000" pitchFamily="18" charset="-128"/>
                <a:ea typeface="UD デジタル 教科書体 NP-R" panose="02020400000000000000" pitchFamily="18" charset="-128"/>
              </a:rPr>
              <a:t>に取り組む</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とともに、</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地域の方との学び合い</a:t>
            </a:r>
            <a:r>
              <a:rPr lang="ja-JP" altLang="en-US" sz="2400" dirty="0">
                <a:latin typeface="UD デジタル 教科書体 NP-R" panose="02020400000000000000" pitchFamily="18" charset="-128"/>
                <a:ea typeface="UD デジタル 教科書体 NP-R" panose="02020400000000000000" pitchFamily="18" charset="-128"/>
              </a:rPr>
              <a:t>を通して、よりよいふるさと</a:t>
            </a:r>
            <a:endParaRPr lang="en-US" altLang="ja-JP" sz="2400" dirty="0">
              <a:latin typeface="UD デジタル 教科書体 NP-R" panose="02020400000000000000" pitchFamily="18" charset="-128"/>
              <a:ea typeface="UD デジタル 教科書体 NP-R" panose="02020400000000000000" pitchFamily="18" charset="-128"/>
            </a:endParaRPr>
          </a:p>
          <a:p>
            <a:r>
              <a:rPr lang="ja-JP" altLang="en-US" sz="2400" dirty="0">
                <a:latin typeface="UD デジタル 教科書体 NP-R" panose="02020400000000000000" pitchFamily="18" charset="-128"/>
                <a:ea typeface="UD デジタル 教科書体 NP-R" panose="02020400000000000000" pitchFamily="18" charset="-128"/>
              </a:rPr>
              <a:t>　　　を創るための提案を考え、</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自ら社会に参画</a:t>
            </a:r>
            <a:r>
              <a:rPr lang="ja-JP" altLang="en-US" sz="2400" dirty="0">
                <a:latin typeface="UD デジタル 教科書体 NP-R" panose="02020400000000000000" pitchFamily="18" charset="-128"/>
                <a:ea typeface="UD デジタル 教科書体 NP-R" panose="02020400000000000000" pitchFamily="18" charset="-128"/>
              </a:rPr>
              <a:t>しようとしている。</a:t>
            </a:r>
          </a:p>
        </p:txBody>
      </p:sp>
    </p:spTree>
    <p:extLst>
      <p:ext uri="{BB962C8B-B14F-4D97-AF65-F5344CB8AC3E}">
        <p14:creationId xmlns:p14="http://schemas.microsoft.com/office/powerpoint/2010/main" val="112883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3DA8B1F-7E8B-791B-70BC-7A0542CC0300}"/>
              </a:ext>
            </a:extLst>
          </p:cNvPr>
          <p:cNvSpPr txBox="1"/>
          <p:nvPr/>
        </p:nvSpPr>
        <p:spPr>
          <a:xfrm>
            <a:off x="128459" y="2299186"/>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「空き家について知ろう！」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課題を設定するために、専門家から</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空き家についての話を聞く。</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空き家で探究学習②</a:t>
            </a:r>
          </a:p>
        </p:txBody>
      </p:sp>
      <p:sp>
        <p:nvSpPr>
          <p:cNvPr id="3" name="テキスト ボックス 2">
            <a:extLst>
              <a:ext uri="{FF2B5EF4-FFF2-40B4-BE49-F238E27FC236}">
                <a16:creationId xmlns:a16="http://schemas.microsoft.com/office/drawing/2014/main" id="{53DA8B1F-7E8B-791B-70BC-7A0542CC0300}"/>
              </a:ext>
            </a:extLst>
          </p:cNvPr>
          <p:cNvSpPr txBox="1"/>
          <p:nvPr/>
        </p:nvSpPr>
        <p:spPr>
          <a:xfrm>
            <a:off x="0" y="653342"/>
            <a:ext cx="4990011" cy="1077218"/>
          </a:xfrm>
          <a:prstGeom prst="rect">
            <a:avLst/>
          </a:prstGeom>
          <a:noFill/>
        </p:spPr>
        <p:txBody>
          <a:bodyPr wrap="square">
            <a:spAutoFit/>
          </a:bodyPr>
          <a:lstStyle/>
          <a:p>
            <a:r>
              <a:rPr lang="ja-JP" altLang="en-US" sz="2400" dirty="0">
                <a:solidFill>
                  <a:srgbClr val="0070C0"/>
                </a:solidFill>
                <a:latin typeface="UD デジタル 教科書体 NP-R" panose="02020400000000000000" pitchFamily="18" charset="-128"/>
                <a:ea typeface="UD デジタル 教科書体 NP-R" panose="02020400000000000000" pitchFamily="18" charset="-128"/>
              </a:rPr>
              <a:t>３．単元の指導計画</a:t>
            </a:r>
            <a:endParaRPr lang="en-US" altLang="ja-JP" sz="2400" dirty="0">
              <a:solidFill>
                <a:srgbClr val="0070C0"/>
              </a:solidFill>
              <a:latin typeface="UD デジタル 教科書体 NP-R" panose="02020400000000000000" pitchFamily="18" charset="-128"/>
              <a:ea typeface="UD デジタル 教科書体 NP-R" panose="02020400000000000000" pitchFamily="18" charset="-128"/>
            </a:endParaRPr>
          </a:p>
          <a:p>
            <a:r>
              <a:rPr lang="ja-JP" altLang="en-US" sz="2000" dirty="0">
                <a:solidFill>
                  <a:srgbClr val="0070C0"/>
                </a:solidFill>
                <a:latin typeface="UD デジタル 教科書体 NP-R" panose="02020400000000000000" pitchFamily="18" charset="-128"/>
                <a:ea typeface="UD デジタル 教科書体 NP-R" panose="02020400000000000000" pitchFamily="18" charset="-128"/>
              </a:rPr>
              <a:t>　　</a:t>
            </a:r>
            <a:r>
              <a:rPr lang="ja-JP" altLang="en-US" sz="2000" dirty="0">
                <a:latin typeface="UD デジタル 教科書体 NP-R" panose="02020400000000000000" pitchFamily="18" charset="-128"/>
                <a:ea typeface="UD デジタル 教科書体 NP-R" panose="02020400000000000000" pitchFamily="18" charset="-128"/>
              </a:rPr>
              <a:t>・年間</a:t>
            </a:r>
            <a:r>
              <a:rPr lang="en-US" altLang="ja-JP" sz="2000" dirty="0">
                <a:latin typeface="UD デジタル 教科書体 NP-R" panose="02020400000000000000" pitchFamily="18" charset="-128"/>
                <a:ea typeface="UD デジタル 教科書体 NP-R" panose="02020400000000000000" pitchFamily="18" charset="-128"/>
              </a:rPr>
              <a:t>60</a:t>
            </a:r>
            <a:r>
              <a:rPr lang="ja-JP" altLang="en-US" sz="2000" dirty="0">
                <a:latin typeface="UD デジタル 教科書体 NP-R" panose="02020400000000000000" pitchFamily="18" charset="-128"/>
                <a:ea typeface="UD デジタル 教科書体 NP-R" panose="02020400000000000000" pitchFamily="18" charset="-128"/>
              </a:rPr>
              <a:t>時間の単元として設定</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　　・実践過程は発展過程として設定</a:t>
            </a:r>
            <a:endParaRPr lang="en-US" altLang="ja-JP"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1899076"/>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１　課題設定</a:t>
            </a:r>
          </a:p>
        </p:txBody>
      </p:sp>
      <p:sp>
        <p:nvSpPr>
          <p:cNvPr id="5" name="テキスト ボックス 4">
            <a:extLst>
              <a:ext uri="{FF2B5EF4-FFF2-40B4-BE49-F238E27FC236}">
                <a16:creationId xmlns:a16="http://schemas.microsoft.com/office/drawing/2014/main" id="{58C0DAE8-6CED-84F6-3D1A-1441FB327BC7}"/>
              </a:ext>
            </a:extLst>
          </p:cNvPr>
          <p:cNvSpPr txBox="1"/>
          <p:nvPr/>
        </p:nvSpPr>
        <p:spPr>
          <a:xfrm>
            <a:off x="128459" y="3632082"/>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２　情報収集</a:t>
            </a:r>
          </a:p>
        </p:txBody>
      </p:sp>
      <p:sp>
        <p:nvSpPr>
          <p:cNvPr id="6" name="テキスト ボックス 5">
            <a:extLst>
              <a:ext uri="{FF2B5EF4-FFF2-40B4-BE49-F238E27FC236}">
                <a16:creationId xmlns:a16="http://schemas.microsoft.com/office/drawing/2014/main" id="{58C0DAE8-6CED-84F6-3D1A-1441FB327BC7}"/>
              </a:ext>
            </a:extLst>
          </p:cNvPr>
          <p:cNvSpPr txBox="1"/>
          <p:nvPr/>
        </p:nvSpPr>
        <p:spPr>
          <a:xfrm>
            <a:off x="128459" y="5365088"/>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３　整理分析</a:t>
            </a:r>
          </a:p>
        </p:txBody>
      </p:sp>
      <p:sp>
        <p:nvSpPr>
          <p:cNvPr id="7" name="テキスト ボックス 6">
            <a:extLst>
              <a:ext uri="{FF2B5EF4-FFF2-40B4-BE49-F238E27FC236}">
                <a16:creationId xmlns:a16="http://schemas.microsoft.com/office/drawing/2014/main" id="{58C0DAE8-6CED-84F6-3D1A-1441FB327BC7}"/>
              </a:ext>
            </a:extLst>
          </p:cNvPr>
          <p:cNvSpPr txBox="1"/>
          <p:nvPr/>
        </p:nvSpPr>
        <p:spPr>
          <a:xfrm>
            <a:off x="5083626" y="18466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４　創造</a:t>
            </a:r>
          </a:p>
        </p:txBody>
      </p:sp>
      <p:sp>
        <p:nvSpPr>
          <p:cNvPr id="8" name="テキスト ボックス 7">
            <a:extLst>
              <a:ext uri="{FF2B5EF4-FFF2-40B4-BE49-F238E27FC236}">
                <a16:creationId xmlns:a16="http://schemas.microsoft.com/office/drawing/2014/main" id="{58C0DAE8-6CED-84F6-3D1A-1441FB327BC7}"/>
              </a:ext>
            </a:extLst>
          </p:cNvPr>
          <p:cNvSpPr txBox="1"/>
          <p:nvPr/>
        </p:nvSpPr>
        <p:spPr>
          <a:xfrm>
            <a:off x="5083625" y="1917671"/>
            <a:ext cx="3446421" cy="400110"/>
          </a:xfrm>
          <a:prstGeom prst="rect">
            <a:avLst/>
          </a:prstGeom>
          <a:solidFill>
            <a:srgbClr val="00B0F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５　実践　</a:t>
            </a:r>
            <a:r>
              <a:rPr kumimoji="1" lang="en-US" altLang="ja-JP" sz="2000" b="1" dirty="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2000" b="1" dirty="0">
                <a:solidFill>
                  <a:srgbClr val="FF0000"/>
                </a:solidFill>
                <a:latin typeface="UD デジタル 教科書体 NP-R" panose="02020400000000000000" pitchFamily="18" charset="-128"/>
                <a:ea typeface="UD デジタル 教科書体 NP-R" panose="02020400000000000000" pitchFamily="18" charset="-128"/>
              </a:rPr>
              <a:t>発展過程</a:t>
            </a:r>
          </a:p>
        </p:txBody>
      </p:sp>
      <p:sp>
        <p:nvSpPr>
          <p:cNvPr id="9" name="テキスト ボックス 8">
            <a:extLst>
              <a:ext uri="{FF2B5EF4-FFF2-40B4-BE49-F238E27FC236}">
                <a16:creationId xmlns:a16="http://schemas.microsoft.com/office/drawing/2014/main" id="{58C0DAE8-6CED-84F6-3D1A-1441FB327BC7}"/>
              </a:ext>
            </a:extLst>
          </p:cNvPr>
          <p:cNvSpPr txBox="1"/>
          <p:nvPr/>
        </p:nvSpPr>
        <p:spPr>
          <a:xfrm>
            <a:off x="5083625" y="3650677"/>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６　まとめ</a:t>
            </a:r>
          </a:p>
        </p:txBody>
      </p:sp>
      <p:sp>
        <p:nvSpPr>
          <p:cNvPr id="10" name="テキスト ボックス 9">
            <a:extLst>
              <a:ext uri="{FF2B5EF4-FFF2-40B4-BE49-F238E27FC236}">
                <a16:creationId xmlns:a16="http://schemas.microsoft.com/office/drawing/2014/main" id="{58C0DAE8-6CED-84F6-3D1A-1441FB327BC7}"/>
              </a:ext>
            </a:extLst>
          </p:cNvPr>
          <p:cNvSpPr txBox="1"/>
          <p:nvPr/>
        </p:nvSpPr>
        <p:spPr>
          <a:xfrm>
            <a:off x="5083624" y="5383683"/>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７　ふり返り</a:t>
            </a:r>
          </a:p>
        </p:txBody>
      </p:sp>
      <p:sp>
        <p:nvSpPr>
          <p:cNvPr id="12" name="テキスト ボックス 11">
            <a:extLst>
              <a:ext uri="{FF2B5EF4-FFF2-40B4-BE49-F238E27FC236}">
                <a16:creationId xmlns:a16="http://schemas.microsoft.com/office/drawing/2014/main" id="{53DA8B1F-7E8B-791B-70BC-7A0542CC0300}"/>
              </a:ext>
            </a:extLst>
          </p:cNvPr>
          <p:cNvSpPr txBox="1"/>
          <p:nvPr/>
        </p:nvSpPr>
        <p:spPr>
          <a:xfrm>
            <a:off x="128459" y="4034636"/>
            <a:ext cx="4611190" cy="1323439"/>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「課題について調査しよう！」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課題について地域の方の意識や実態</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を調べる。</a:t>
            </a:r>
            <a:endParaRPr lang="en-US" altLang="ja-JP" sz="20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a:extLst>
              <a:ext uri="{FF2B5EF4-FFF2-40B4-BE49-F238E27FC236}">
                <a16:creationId xmlns:a16="http://schemas.microsoft.com/office/drawing/2014/main" id="{53DA8B1F-7E8B-791B-70BC-7A0542CC0300}"/>
              </a:ext>
            </a:extLst>
          </p:cNvPr>
          <p:cNvSpPr txBox="1"/>
          <p:nvPr/>
        </p:nvSpPr>
        <p:spPr>
          <a:xfrm>
            <a:off x="128459" y="5765198"/>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「調査したことをまとめよう！」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調べたことが明確に分かるように、整理分析する。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53DA8B1F-7E8B-791B-70BC-7A0542CC0300}"/>
              </a:ext>
            </a:extLst>
          </p:cNvPr>
          <p:cNvSpPr txBox="1"/>
          <p:nvPr/>
        </p:nvSpPr>
        <p:spPr>
          <a:xfrm>
            <a:off x="5083628" y="566180"/>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「自分にできることを考えよう！」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自分たちが空き家問題解決のためにできることを考える。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a:extLst>
              <a:ext uri="{FF2B5EF4-FFF2-40B4-BE49-F238E27FC236}">
                <a16:creationId xmlns:a16="http://schemas.microsoft.com/office/drawing/2014/main" id="{53DA8B1F-7E8B-791B-70BC-7A0542CC0300}"/>
              </a:ext>
            </a:extLst>
          </p:cNvPr>
          <p:cNvSpPr txBox="1"/>
          <p:nvPr/>
        </p:nvSpPr>
        <p:spPr>
          <a:xfrm>
            <a:off x="5083628" y="2299186"/>
            <a:ext cx="4611190" cy="1015663"/>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「考えたことを実践しよう！」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空き家問題解決のために、考えたことを地域の中で実践する。</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a:extLst>
              <a:ext uri="{FF2B5EF4-FFF2-40B4-BE49-F238E27FC236}">
                <a16:creationId xmlns:a16="http://schemas.microsoft.com/office/drawing/2014/main" id="{53DA8B1F-7E8B-791B-70BC-7A0542CC0300}"/>
              </a:ext>
            </a:extLst>
          </p:cNvPr>
          <p:cNvSpPr txBox="1"/>
          <p:nvPr/>
        </p:nvSpPr>
        <p:spPr>
          <a:xfrm>
            <a:off x="5083628" y="4032192"/>
            <a:ext cx="4611190" cy="1323439"/>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「活動を地域の方に報告しよう！」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考えたこと、実践したことを地域の方に報告する。</a:t>
            </a:r>
            <a:endParaRPr lang="en-US" altLang="ja-JP" sz="20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a:extLst>
              <a:ext uri="{FF2B5EF4-FFF2-40B4-BE49-F238E27FC236}">
                <a16:creationId xmlns:a16="http://schemas.microsoft.com/office/drawing/2014/main" id="{53DA8B1F-7E8B-791B-70BC-7A0542CC0300}"/>
              </a:ext>
            </a:extLst>
          </p:cNvPr>
          <p:cNvSpPr txBox="1"/>
          <p:nvPr/>
        </p:nvSpPr>
        <p:spPr>
          <a:xfrm>
            <a:off x="5083628" y="5765198"/>
            <a:ext cx="4611190" cy="1323439"/>
          </a:xfrm>
          <a:prstGeom prst="rect">
            <a:avLst/>
          </a:prstGeom>
          <a:noFill/>
        </p:spPr>
        <p:txBody>
          <a:bodyPr wrap="square">
            <a:spAutoFit/>
          </a:bodyPr>
          <a:lstStyle/>
          <a:p>
            <a:r>
              <a:rPr lang="ja-JP" altLang="en-US" sz="2000" dirty="0">
                <a:solidFill>
                  <a:srgbClr val="FF0000"/>
                </a:solidFill>
                <a:latin typeface="UD デジタル 教科書体 NP-R" panose="02020400000000000000" pitchFamily="18" charset="-128"/>
                <a:ea typeface="UD デジタル 教科書体 NP-R" panose="02020400000000000000" pitchFamily="18" charset="-128"/>
              </a:rPr>
              <a:t>「学習をふり返ろう！」</a:t>
            </a:r>
            <a:endParaRPr lang="en-US" altLang="ja-JP" sz="20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一年間の学習をふり返り、自分と地域について考える。</a:t>
            </a:r>
            <a:endParaRPr lang="en-US" altLang="ja-JP" sz="20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18" name="正方形/長方形 17"/>
          <p:cNvSpPr/>
          <p:nvPr/>
        </p:nvSpPr>
        <p:spPr>
          <a:xfrm>
            <a:off x="143690" y="2315555"/>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43690" y="4051005"/>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43690" y="5780186"/>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098858" y="584775"/>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098858" y="2301494"/>
            <a:ext cx="4595959" cy="1015663"/>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098858" y="4032192"/>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098858" y="5780186"/>
            <a:ext cx="4595959" cy="101566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FF83542-1047-FF22-F594-60AC94E25C18}"/>
              </a:ext>
            </a:extLst>
          </p:cNvPr>
          <p:cNvSpPr txBox="1"/>
          <p:nvPr/>
        </p:nvSpPr>
        <p:spPr>
          <a:xfrm>
            <a:off x="5310041" y="3328874"/>
            <a:ext cx="4452269" cy="307777"/>
          </a:xfrm>
          <a:prstGeom prst="rect">
            <a:avLst/>
          </a:prstGeom>
          <a:noFill/>
        </p:spPr>
        <p:txBody>
          <a:bodyPr wrap="square" rtlCol="0">
            <a:spAutoFit/>
          </a:bodyPr>
          <a:lstStyle/>
          <a:p>
            <a:r>
              <a:rPr kumimoji="1" lang="en-US" altLang="ja-JP" sz="1400" dirty="0">
                <a:latin typeface="UD デジタル 教科書体 NP-R" panose="02020400000000000000" pitchFamily="18" charset="-128"/>
                <a:ea typeface="UD デジタル 教科書体 NP-R" panose="02020400000000000000" pitchFamily="18" charset="-128"/>
              </a:rPr>
              <a:t>※Step5</a:t>
            </a:r>
            <a:r>
              <a:rPr kumimoji="1" lang="ja-JP" altLang="en-US" sz="1400" dirty="0">
                <a:latin typeface="UD デジタル 教科書体 NP-R" panose="02020400000000000000" pitchFamily="18" charset="-128"/>
                <a:ea typeface="UD デジタル 教科書体 NP-R" panose="02020400000000000000" pitchFamily="18" charset="-128"/>
              </a:rPr>
              <a:t>は学習時間に余裕があれば取り組みましょう</a:t>
            </a:r>
          </a:p>
        </p:txBody>
      </p:sp>
    </p:spTree>
    <p:extLst>
      <p:ext uri="{BB962C8B-B14F-4D97-AF65-F5344CB8AC3E}">
        <p14:creationId xmlns:p14="http://schemas.microsoft.com/office/powerpoint/2010/main" val="121928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8C0DAE8-6CED-84F6-3D1A-1441FB327BC7}"/>
              </a:ext>
            </a:extLst>
          </p:cNvPr>
          <p:cNvSpPr txBox="1"/>
          <p:nvPr/>
        </p:nvSpPr>
        <p:spPr>
          <a:xfrm>
            <a:off x="0" y="0"/>
            <a:ext cx="3879669" cy="584775"/>
          </a:xfrm>
          <a:prstGeom prst="rect">
            <a:avLst/>
          </a:prstGeom>
          <a:solidFill>
            <a:srgbClr val="FFFF00"/>
          </a:solidFill>
        </p:spPr>
        <p:txBody>
          <a:bodyPr wrap="square" rtlCol="0">
            <a:spAutoFit/>
          </a:bodyPr>
          <a:lstStyle/>
          <a:p>
            <a:pPr algn="ctr"/>
            <a:r>
              <a:rPr kumimoji="1" lang="ja-JP" altLang="en-US" sz="3200" b="1" dirty="0">
                <a:solidFill>
                  <a:srgbClr val="0070C0"/>
                </a:solidFill>
                <a:latin typeface="UD デジタル 教科書体 NP-R" panose="02020400000000000000" pitchFamily="18" charset="-128"/>
                <a:ea typeface="UD デジタル 教科書体 NP-R" panose="02020400000000000000" pitchFamily="18" charset="-128"/>
              </a:rPr>
              <a:t>空き家で探究学習③</a:t>
            </a:r>
          </a:p>
        </p:txBody>
      </p:sp>
      <p:sp>
        <p:nvSpPr>
          <p:cNvPr id="4" name="テキスト ボックス 3">
            <a:extLst>
              <a:ext uri="{FF2B5EF4-FFF2-40B4-BE49-F238E27FC236}">
                <a16:creationId xmlns:a16="http://schemas.microsoft.com/office/drawing/2014/main" id="{58C0DAE8-6CED-84F6-3D1A-1441FB327BC7}"/>
              </a:ext>
            </a:extLst>
          </p:cNvPr>
          <p:cNvSpPr txBox="1"/>
          <p:nvPr/>
        </p:nvSpPr>
        <p:spPr>
          <a:xfrm>
            <a:off x="128459" y="749545"/>
            <a:ext cx="2390503" cy="400110"/>
          </a:xfrm>
          <a:prstGeom prst="rect">
            <a:avLst/>
          </a:prstGeom>
          <a:solidFill>
            <a:srgbClr val="00B050"/>
          </a:solidFill>
        </p:spPr>
        <p:txBody>
          <a:bodyPr wrap="square" rtlCol="0">
            <a:spAutoFit/>
          </a:bodyPr>
          <a:lstStyle/>
          <a:p>
            <a:r>
              <a:rPr kumimoji="1" lang="en-US" altLang="ja-JP" sz="2000" b="1" dirty="0">
                <a:latin typeface="UD デジタル 教科書体 NP-R" panose="02020400000000000000" pitchFamily="18" charset="-128"/>
                <a:ea typeface="UD デジタル 教科書体 NP-R" panose="02020400000000000000" pitchFamily="18" charset="-128"/>
              </a:rPr>
              <a:t>Step</a:t>
            </a:r>
            <a:r>
              <a:rPr kumimoji="1" lang="ja-JP" altLang="en-US" sz="2000" b="1" dirty="0">
                <a:latin typeface="UD デジタル 教科書体 NP-R" panose="02020400000000000000" pitchFamily="18" charset="-128"/>
                <a:ea typeface="UD デジタル 教科書体 NP-R" panose="02020400000000000000" pitchFamily="18" charset="-128"/>
              </a:rPr>
              <a:t>１　課題設定</a:t>
            </a:r>
          </a:p>
        </p:txBody>
      </p:sp>
      <p:sp>
        <p:nvSpPr>
          <p:cNvPr id="5" name="正方形/長方形 4"/>
          <p:cNvSpPr/>
          <p:nvPr/>
        </p:nvSpPr>
        <p:spPr>
          <a:xfrm>
            <a:off x="143690" y="1166024"/>
            <a:ext cx="5887655" cy="13705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3DA8B1F-7E8B-791B-70BC-7A0542CC0300}"/>
              </a:ext>
            </a:extLst>
          </p:cNvPr>
          <p:cNvSpPr txBox="1"/>
          <p:nvPr/>
        </p:nvSpPr>
        <p:spPr>
          <a:xfrm>
            <a:off x="143689" y="1179277"/>
            <a:ext cx="6220165" cy="1384995"/>
          </a:xfrm>
          <a:prstGeom prst="rect">
            <a:avLst/>
          </a:prstGeom>
          <a:noFill/>
        </p:spPr>
        <p:txBody>
          <a:bodyPr wrap="square">
            <a:spAutoFit/>
          </a:bodyPr>
          <a:lstStyle/>
          <a:p>
            <a:r>
              <a:rPr lang="ja-JP" altLang="en-US" sz="2800" dirty="0">
                <a:solidFill>
                  <a:srgbClr val="FF0000"/>
                </a:solidFill>
                <a:latin typeface="UD デジタル 教科書体 NP-R" panose="02020400000000000000" pitchFamily="18" charset="-128"/>
                <a:ea typeface="UD デジタル 教科書体 NP-R" panose="02020400000000000000" pitchFamily="18" charset="-128"/>
              </a:rPr>
              <a:t>「空き家について知ろう！」</a:t>
            </a:r>
            <a:endParaRPr lang="en-US" altLang="ja-JP" sz="2800" dirty="0">
              <a:solidFill>
                <a:srgbClr val="FF0000"/>
              </a:solidFill>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課題を設定するために、専門家から</a:t>
            </a:r>
            <a:endParaRPr lang="en-US" altLang="ja-JP" sz="2800" dirty="0">
              <a:latin typeface="UD デジタル 教科書体 NP-R" panose="02020400000000000000" pitchFamily="18" charset="-128"/>
              <a:ea typeface="UD デジタル 教科書体 NP-R" panose="02020400000000000000" pitchFamily="18" charset="-128"/>
            </a:endParaRPr>
          </a:p>
          <a:p>
            <a:r>
              <a:rPr lang="ja-JP" altLang="en-US" sz="2800" dirty="0">
                <a:latin typeface="UD デジタル 教科書体 NP-R" panose="02020400000000000000" pitchFamily="18" charset="-128"/>
                <a:ea typeface="UD デジタル 教科書体 NP-R" panose="02020400000000000000" pitchFamily="18" charset="-128"/>
              </a:rPr>
              <a:t>空き家についての話を聞く。</a:t>
            </a:r>
            <a:endParaRPr lang="en-US" altLang="ja-JP" sz="2800" dirty="0">
              <a:latin typeface="UD デジタル 教科書体 NP-R" panose="02020400000000000000" pitchFamily="18" charset="-128"/>
              <a:ea typeface="UD デジタル 教科書体 NP-R" panose="02020400000000000000" pitchFamily="18" charset="-128"/>
            </a:endParaRPr>
          </a:p>
        </p:txBody>
      </p:sp>
      <p:grpSp>
        <p:nvGrpSpPr>
          <p:cNvPr id="10" name="グループ化 9">
            <a:extLst>
              <a:ext uri="{FF2B5EF4-FFF2-40B4-BE49-F238E27FC236}">
                <a16:creationId xmlns:a16="http://schemas.microsoft.com/office/drawing/2014/main" id="{B690F13D-AD7C-4B43-2D50-4BABA09C6B72}"/>
              </a:ext>
            </a:extLst>
          </p:cNvPr>
          <p:cNvGrpSpPr/>
          <p:nvPr/>
        </p:nvGrpSpPr>
        <p:grpSpPr>
          <a:xfrm>
            <a:off x="6531427" y="143691"/>
            <a:ext cx="2782388" cy="3801292"/>
            <a:chOff x="6531427" y="143691"/>
            <a:chExt cx="2782388" cy="3801292"/>
          </a:xfrm>
        </p:grpSpPr>
        <p:pic>
          <p:nvPicPr>
            <p:cNvPr id="1026" name="Picture 2" descr="北山大志郎"/>
            <p:cNvPicPr>
              <a:picLocks noChangeAspect="1" noChangeArrowheads="1"/>
            </p:cNvPicPr>
            <p:nvPr/>
          </p:nvPicPr>
          <p:blipFill rotWithShape="1">
            <a:blip r:embed="rId2">
              <a:extLst>
                <a:ext uri="{28A0092B-C50C-407E-A947-70E740481C1C}">
                  <a14:useLocalDpi xmlns:a14="http://schemas.microsoft.com/office/drawing/2010/main" val="0"/>
                </a:ext>
              </a:extLst>
            </a:blip>
            <a:srcRect l="16799" t="16585" r="40007" b="11962"/>
            <a:stretch/>
          </p:blipFill>
          <p:spPr bwMode="auto">
            <a:xfrm flipH="1">
              <a:off x="6871061" y="749545"/>
              <a:ext cx="2103120" cy="2320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6531427" y="287880"/>
              <a:ext cx="2782388" cy="461665"/>
            </a:xfrm>
            <a:prstGeom prst="rect">
              <a:avLst/>
            </a:prstGeom>
            <a:noFill/>
          </p:spPr>
          <p:txBody>
            <a:bodyPr wrap="square" rtlCol="0">
              <a:spAutoFit/>
            </a:bodyPr>
            <a:lstStyle/>
            <a:p>
              <a:pPr algn="ctr"/>
              <a:r>
                <a:rPr kumimoji="1" lang="ja-JP" altLang="en-US" sz="2400" dirty="0">
                  <a:latin typeface="UD デジタル 教科書体 NK-R" panose="02020400000000000000" pitchFamily="18" charset="-128"/>
                  <a:ea typeface="UD デジタル 教科書体 NK-R" panose="02020400000000000000" pitchFamily="18" charset="-128"/>
                </a:rPr>
                <a:t>教えてくださる方</a:t>
              </a:r>
            </a:p>
          </p:txBody>
        </p:sp>
        <p:sp>
          <p:nvSpPr>
            <p:cNvPr id="8" name="テキスト ボックス 7"/>
            <p:cNvSpPr txBox="1"/>
            <p:nvPr/>
          </p:nvSpPr>
          <p:spPr>
            <a:xfrm>
              <a:off x="6531427" y="3070484"/>
              <a:ext cx="2782388" cy="646331"/>
            </a:xfrm>
            <a:prstGeom prst="rect">
              <a:avLst/>
            </a:prstGeom>
            <a:noFill/>
          </p:spPr>
          <p:txBody>
            <a:bodyPr wrap="square" rtlCol="0">
              <a:spAutoFit/>
            </a:bodyPr>
            <a:lstStyle/>
            <a:p>
              <a:pPr algn="ctr"/>
              <a:r>
                <a:rPr kumimoji="1" lang="ja-JP" altLang="en-US" sz="2400" dirty="0">
                  <a:latin typeface="UD デジタル 教科書体 NK-R" panose="02020400000000000000" pitchFamily="18" charset="-128"/>
                  <a:ea typeface="UD デジタル 教科書体 NK-R" panose="02020400000000000000" pitchFamily="18" charset="-128"/>
                </a:rPr>
                <a:t>北山大志郎さん</a:t>
              </a:r>
              <a:endParaRPr kumimoji="1" lang="en-US" altLang="ja-JP" sz="2400" dirty="0">
                <a:latin typeface="UD デジタル 教科書体 NK-R" panose="02020400000000000000" pitchFamily="18" charset="-128"/>
                <a:ea typeface="UD デジタル 教科書体 NK-R" panose="02020400000000000000" pitchFamily="18" charset="-128"/>
              </a:endParaRPr>
            </a:p>
            <a:p>
              <a:pPr algn="ctr"/>
              <a:r>
                <a:rPr kumimoji="1" lang="en-US" altLang="ja-JP" sz="1200" dirty="0">
                  <a:latin typeface="UD デジタル 教科書体 NK-R" panose="02020400000000000000" pitchFamily="18" charset="-128"/>
                  <a:ea typeface="UD デジタル 教科書体 NK-R" panose="02020400000000000000" pitchFamily="18" charset="-128"/>
                </a:rPr>
                <a:t>NPO</a:t>
              </a:r>
              <a:r>
                <a:rPr kumimoji="1" lang="ja-JP" altLang="en-US" sz="1200" dirty="0">
                  <a:latin typeface="UD デジタル 教科書体 NK-R" panose="02020400000000000000" pitchFamily="18" charset="-128"/>
                  <a:ea typeface="UD デジタル 教科書体 NK-R" panose="02020400000000000000" pitchFamily="18" charset="-128"/>
                </a:rPr>
                <a:t>）ふるさと福井サポートセンター</a:t>
              </a:r>
            </a:p>
          </p:txBody>
        </p:sp>
        <p:sp>
          <p:nvSpPr>
            <p:cNvPr id="7" name="角丸四角形 6"/>
            <p:cNvSpPr/>
            <p:nvPr/>
          </p:nvSpPr>
          <p:spPr>
            <a:xfrm>
              <a:off x="6531427" y="143691"/>
              <a:ext cx="2782388" cy="3801292"/>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角丸四角形吹き出し 8"/>
          <p:cNvSpPr/>
          <p:nvPr/>
        </p:nvSpPr>
        <p:spPr>
          <a:xfrm>
            <a:off x="908964" y="4167771"/>
            <a:ext cx="2508070" cy="575478"/>
          </a:xfrm>
          <a:prstGeom prst="wedgeRoundRectCallout">
            <a:avLst>
              <a:gd name="adj1" fmla="val -40533"/>
              <a:gd name="adj2" fmla="val 78490"/>
              <a:gd name="adj3" fmla="val 16667"/>
            </a:avLst>
          </a:prstGeom>
          <a:solidFill>
            <a:schemeClr val="accent5">
              <a:lumMod val="40000"/>
              <a:lumOff val="6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空き家って何？</a:t>
            </a:r>
          </a:p>
        </p:txBody>
      </p:sp>
      <p:sp>
        <p:nvSpPr>
          <p:cNvPr id="11" name="角丸四角形吹き出し 10"/>
          <p:cNvSpPr/>
          <p:nvPr/>
        </p:nvSpPr>
        <p:spPr>
          <a:xfrm>
            <a:off x="4754880" y="4167771"/>
            <a:ext cx="4376058" cy="575478"/>
          </a:xfrm>
          <a:prstGeom prst="wedgeRoundRectCallout">
            <a:avLst>
              <a:gd name="adj1" fmla="val -40533"/>
              <a:gd name="adj2" fmla="val 78490"/>
              <a:gd name="adj3" fmla="val 16667"/>
            </a:avLst>
          </a:prstGeom>
          <a:solidFill>
            <a:schemeClr val="accent5">
              <a:lumMod val="40000"/>
              <a:lumOff val="6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空き家はどれくらいあるの？</a:t>
            </a:r>
          </a:p>
        </p:txBody>
      </p:sp>
      <p:sp>
        <p:nvSpPr>
          <p:cNvPr id="12" name="角丸四角形吹き出し 11"/>
          <p:cNvSpPr/>
          <p:nvPr/>
        </p:nvSpPr>
        <p:spPr>
          <a:xfrm>
            <a:off x="143690" y="5131965"/>
            <a:ext cx="4434842" cy="575478"/>
          </a:xfrm>
          <a:prstGeom prst="wedgeRoundRectCallout">
            <a:avLst>
              <a:gd name="adj1" fmla="val -40533"/>
              <a:gd name="adj2" fmla="val 78490"/>
              <a:gd name="adj3" fmla="val 16667"/>
            </a:avLst>
          </a:prstGeom>
          <a:solidFill>
            <a:schemeClr val="accent5">
              <a:lumMod val="40000"/>
              <a:lumOff val="6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空き家になると困ることは？</a:t>
            </a:r>
          </a:p>
        </p:txBody>
      </p:sp>
      <p:sp>
        <p:nvSpPr>
          <p:cNvPr id="13" name="角丸四角形吹き出し 12"/>
          <p:cNvSpPr/>
          <p:nvPr/>
        </p:nvSpPr>
        <p:spPr>
          <a:xfrm>
            <a:off x="4754880" y="5103684"/>
            <a:ext cx="4912720" cy="575478"/>
          </a:xfrm>
          <a:prstGeom prst="wedgeRoundRectCallout">
            <a:avLst>
              <a:gd name="adj1" fmla="val -40533"/>
              <a:gd name="adj2" fmla="val 78490"/>
              <a:gd name="adj3" fmla="val 16667"/>
            </a:avLst>
          </a:prstGeom>
          <a:solidFill>
            <a:schemeClr val="accent5">
              <a:lumMod val="40000"/>
              <a:lumOff val="6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なぜ、空き家が増えているの？</a:t>
            </a:r>
          </a:p>
        </p:txBody>
      </p:sp>
      <p:sp>
        <p:nvSpPr>
          <p:cNvPr id="14" name="角丸四角形吹き出し 13"/>
          <p:cNvSpPr/>
          <p:nvPr/>
        </p:nvSpPr>
        <p:spPr>
          <a:xfrm>
            <a:off x="174180" y="6011445"/>
            <a:ext cx="6551025" cy="575478"/>
          </a:xfrm>
          <a:prstGeom prst="wedgeRoundRectCallout">
            <a:avLst>
              <a:gd name="adj1" fmla="val -40533"/>
              <a:gd name="adj2" fmla="val 78490"/>
              <a:gd name="adj3" fmla="val 16667"/>
            </a:avLst>
          </a:prstGeom>
          <a:solidFill>
            <a:schemeClr val="accent5">
              <a:lumMod val="40000"/>
              <a:lumOff val="6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800" dirty="0">
                <a:solidFill>
                  <a:schemeClr val="tx1"/>
                </a:solidFill>
                <a:latin typeface="UD デジタル 教科書体 NK-R" panose="02020400000000000000" pitchFamily="18" charset="-128"/>
                <a:ea typeface="UD デジタル 教科書体 NK-R" panose="02020400000000000000" pitchFamily="18" charset="-128"/>
              </a:rPr>
              <a:t>空き家を増やさないために必要なことは？</a:t>
            </a:r>
          </a:p>
        </p:txBody>
      </p:sp>
      <p:sp>
        <p:nvSpPr>
          <p:cNvPr id="16" name="テキスト ボックス 15">
            <a:extLst>
              <a:ext uri="{FF2B5EF4-FFF2-40B4-BE49-F238E27FC236}">
                <a16:creationId xmlns:a16="http://schemas.microsoft.com/office/drawing/2014/main" id="{53DA8B1F-7E8B-791B-70BC-7A0542CC0300}"/>
              </a:ext>
            </a:extLst>
          </p:cNvPr>
          <p:cNvSpPr txBox="1"/>
          <p:nvPr/>
        </p:nvSpPr>
        <p:spPr>
          <a:xfrm>
            <a:off x="0" y="2632277"/>
            <a:ext cx="6531427" cy="1384995"/>
          </a:xfrm>
          <a:prstGeom prst="rect">
            <a:avLst/>
          </a:prstGeom>
          <a:noFill/>
        </p:spPr>
        <p:txBody>
          <a:bodyPr wrap="square">
            <a:spAutoFit/>
          </a:bodyPr>
          <a:lstStyle/>
          <a:p>
            <a:r>
              <a:rPr lang="ja-JP" altLang="en-US" sz="2800" dirty="0">
                <a:solidFill>
                  <a:srgbClr val="3E3E3E"/>
                </a:solidFill>
                <a:latin typeface="UD デジタル 教科書体 NP-R" panose="02020400000000000000" pitchFamily="18" charset="-128"/>
                <a:ea typeface="UD デジタル 教科書体 NP-R" panose="02020400000000000000" pitchFamily="18" charset="-128"/>
              </a:rPr>
              <a:t>事前に下記のような質問を考えておくことで、興味関心をもって話を聞くことができます！</a:t>
            </a:r>
            <a:endParaRPr lang="en-US" altLang="ja-JP" sz="2800" dirty="0">
              <a:solidFill>
                <a:srgbClr val="0070C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685889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2452</TotalTime>
  <Words>2340</Words>
  <Application>Microsoft Office PowerPoint</Application>
  <PresentationFormat>A4 210 x 297 mm</PresentationFormat>
  <Paragraphs>278</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UD デジタル 教科書体 NK-B</vt:lpstr>
      <vt:lpstr>UD デジタル 教科書体 NK-R</vt:lpstr>
      <vt:lpstr>UD デジタル 教科書体 NP-B</vt:lpstr>
      <vt:lpstr>UD デジタル 教科書体 NP-R</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美浜町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教育政策課</dc:creator>
  <cp:lastModifiedBy>まゆ 中川</cp:lastModifiedBy>
  <cp:revision>28</cp:revision>
  <dcterms:created xsi:type="dcterms:W3CDTF">2023-11-04T02:11:39Z</dcterms:created>
  <dcterms:modified xsi:type="dcterms:W3CDTF">2024-01-24T06:15:22Z</dcterms:modified>
</cp:coreProperties>
</file>